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0"/>
  </p:notesMasterIdLst>
  <p:sldIdLst>
    <p:sldId id="291" r:id="rId2"/>
    <p:sldId id="263" r:id="rId3"/>
    <p:sldId id="262" r:id="rId4"/>
    <p:sldId id="284" r:id="rId5"/>
    <p:sldId id="285" r:id="rId6"/>
    <p:sldId id="265" r:id="rId7"/>
    <p:sldId id="264" r:id="rId8"/>
    <p:sldId id="267" r:id="rId9"/>
    <p:sldId id="266" r:id="rId10"/>
    <p:sldId id="292" r:id="rId11"/>
    <p:sldId id="293" r:id="rId12"/>
    <p:sldId id="286" r:id="rId13"/>
    <p:sldId id="269" r:id="rId14"/>
    <p:sldId id="268" r:id="rId15"/>
    <p:sldId id="270" r:id="rId16"/>
    <p:sldId id="295" r:id="rId17"/>
    <p:sldId id="271" r:id="rId18"/>
    <p:sldId id="273" r:id="rId19"/>
    <p:sldId id="275" r:id="rId20"/>
    <p:sldId id="276" r:id="rId21"/>
    <p:sldId id="274" r:id="rId22"/>
    <p:sldId id="278" r:id="rId23"/>
    <p:sldId id="277" r:id="rId24"/>
    <p:sldId id="279" r:id="rId25"/>
    <p:sldId id="287" r:id="rId26"/>
    <p:sldId id="282" r:id="rId27"/>
    <p:sldId id="283" r:id="rId28"/>
    <p:sldId id="28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82"/>
    <p:restoredTop sz="87329"/>
  </p:normalViewPr>
  <p:slideViewPr>
    <p:cSldViewPr snapToGrid="0">
      <p:cViewPr varScale="1">
        <p:scale>
          <a:sx n="96" d="100"/>
          <a:sy n="96" d="100"/>
        </p:scale>
        <p:origin x="1936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663AD-EF93-4880-B3CF-EE9A900D815D}" type="datetimeFigureOut">
              <a:t>8/29/25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F27EE-4EBF-42A9-8F70-81C535E3AF2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48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i="1" dirty="0"/>
              <a:t>- Edit slide 3 – keeps freezing </a:t>
            </a:r>
            <a:r>
              <a:rPr lang="en-US" i="1" dirty="0" err="1"/>
              <a:t>Wh</a:t>
            </a:r>
            <a:r>
              <a:rPr lang="en-US" i="1" dirty="0"/>
              <a:t>?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i="1" dirty="0"/>
              <a:t>Icon of a lightbulb or question mark to symbolize curiosity.  </a:t>
            </a:r>
            <a:endParaRPr lang="en-US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i="1" dirty="0"/>
              <a:t>- Simple graphic showing two topic bubbles or sticky notes.</a:t>
            </a:r>
            <a:endParaRPr lang="en-US" dirty="0"/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F27EE-4EBF-42A9-8F70-81C535E3AF2A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78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 </a:t>
            </a:r>
            <a:r>
              <a:rPr lang="en-US" dirty="0">
                <a:ea typeface="+mn-lt"/>
                <a:cs typeface="+mn-lt"/>
              </a:rPr>
              <a:t>“Keep on going and the chances are you will stumble on something, perhaps when you are least expecting it.” </a:t>
            </a:r>
            <a:endParaRPr lang="en-US" dirty="0"/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– Charles F. Kettering (1876–1958), American inventor </a:t>
            </a:r>
          </a:p>
          <a:p>
            <a:pPr marL="0" indent="0">
              <a:buNone/>
            </a:pPr>
            <a:r>
              <a:rPr lang="en-US" dirty="0"/>
              <a:t>Collage of images representing different types of examples: data charts, anecdotes (people talking), historical photos.  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- Icon of a lightbulb with smaller bulbs around it.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F27EE-4EBF-42A9-8F70-81C535E3AF2A}" type="slidenum"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87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 Image of a bookshelf or open book with highlighted quotes. 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- Speech bubble icons with quotation marks.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F27EE-4EBF-42A9-8F70-81C535E3AF2A}" type="slidenum"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4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Illustration: Funnel narrowing to a point.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F27EE-4EBF-42A9-8F70-81C535E3AF2A}" type="slidenum"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81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- Icon of a pen writing on paper or a 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highlighted sentence.  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- Visual of a thesis statement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highlighted in a document. 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F27EE-4EBF-42A9-8F70-81C535E3AF2A}" type="slidenum"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34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Speaker Notes: Exchange outlines and ideas with a partner for feedback. Illustration: Two people with speech bubbles.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F27EE-4EBF-42A9-8F70-81C535E3AF2A}" type="slidenum"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5161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- Mirror or reflection icon.  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- Pencil editing a document.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F27EE-4EBF-42A9-8F70-81C535E3AF2A}" type="slidenum"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811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- Hierarchical outline diagram or mind map.  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- Folder or file icon with nested bullet points.</a:t>
            </a:r>
            <a:endParaRPr lang="en-US" dirty="0"/>
          </a:p>
          <a:p>
            <a:r>
              <a:rPr lang="en-US" dirty="0"/>
              <a:t>Organize your main points and supporting ideas into a logical structure.</a:t>
            </a:r>
            <a:br>
              <a:rPr lang="en-US" dirty="0"/>
            </a:br>
            <a:r>
              <a:rPr lang="en-US" dirty="0"/>
              <a:t> Illustration: Mind map or outline diagram.</a:t>
            </a:r>
          </a:p>
          <a:p>
            <a:endParaRPr lang="en-US" dirty="0"/>
          </a:p>
          <a:p>
            <a:endParaRPr lang="en-US" dirty="0"/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F27EE-4EBF-42A9-8F70-81C535E3AF2A}" type="slidenum"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686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Speaker Notes:</a:t>
            </a:r>
            <a:br>
              <a:rPr lang="en-US" dirty="0">
                <a:cs typeface="+mn-lt"/>
              </a:rPr>
            </a:br>
            <a:br>
              <a:rPr lang="en-US" dirty="0">
                <a:cs typeface="+mn-lt"/>
              </a:rPr>
            </a:br>
            <a:r>
              <a:rPr lang="en-US" dirty="0"/>
              <a:t> Illustration: Flowchart or timeline of steps.</a:t>
            </a:r>
          </a:p>
          <a:p>
            <a:endParaRPr lang="en-US"/>
          </a:p>
          <a:p>
            <a:endParaRPr lang="en-US"/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F27EE-4EBF-42A9-8F70-81C535E3AF2A}" type="slidenum"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073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Outline your homework: develop a detailed outline and begin drafting.</a:t>
            </a:r>
            <a:br>
              <a:rPr lang="en-US" dirty="0"/>
            </a:br>
            <a:r>
              <a:rPr lang="en-US" dirty="0"/>
              <a:t> Illustration: Roadmap or checklist.</a:t>
            </a:r>
          </a:p>
          <a:p>
            <a:endParaRPr lang="en-US" dirty="0"/>
          </a:p>
          <a:p>
            <a:endParaRPr lang="en-US" dirty="0"/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F27EE-4EBF-42A9-8F70-81C535E3AF2A}" type="slidenum"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074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Illustration: AI robot with checklist.</a:t>
            </a:r>
          </a:p>
          <a:p>
            <a:endParaRPr lang="en-US"/>
          </a:p>
          <a:p>
            <a:endParaRPr lang="en-US"/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F27EE-4EBF-42A9-8F70-81C535E3AF2A}" type="slidenum"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13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Speaker Notes:</a:t>
            </a:r>
            <a:br>
              <a:rPr lang="en-US" dirty="0">
                <a:cs typeface="+mn-lt"/>
              </a:rPr>
            </a:br>
            <a:r>
              <a:rPr lang="en-US" dirty="0"/>
              <a:t> Welcome! This workshop will help you develop tentative ideas into strong, focused research topics for a 1500–2500 word research paper, using AI and peer feedback.</a:t>
            </a:r>
            <a:br>
              <a:rPr lang="en-US" dirty="0">
                <a:cs typeface="+mn-lt"/>
              </a:rPr>
            </a:br>
            <a:r>
              <a:rPr lang="en-US" dirty="0"/>
              <a:t> Illustration: Aristotle statue or Greek scroll.</a:t>
            </a:r>
          </a:p>
          <a:p>
            <a:endParaRPr lang="en-US" dirty="0"/>
          </a:p>
          <a:p>
            <a:endParaRPr lang="en-US" dirty="0"/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F27EE-4EBF-42A9-8F70-81C535E3AF2A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203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Full citations for all quoted individuals and sources:</a:t>
            </a:r>
          </a:p>
          <a:p>
            <a:endParaRPr lang="en-US"/>
          </a:p>
          <a:p>
            <a:endParaRPr lang="en-US"/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F27EE-4EBF-42A9-8F70-81C535E3AF2A}" type="slidenum"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398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friendly photograph</a:t>
            </a:r>
          </a:p>
          <a:p>
            <a:r>
              <a:rPr lang="en-US" dirty="0"/>
              <a:t>Thank you for your engagement! Please contact me with any questions or for further collaboration.</a:t>
            </a:r>
            <a:br>
              <a:rPr lang="en-US" dirty="0"/>
            </a:br>
            <a:r>
              <a:rPr lang="en-US" dirty="0"/>
              <a:t> Illustration: Presenter photo or contact icons.</a:t>
            </a:r>
          </a:p>
          <a:p>
            <a:endParaRPr lang="en-US" dirty="0"/>
          </a:p>
          <a:p>
            <a:endParaRPr lang="en-US" dirty="0"/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F27EE-4EBF-42A9-8F70-81C535E3AF2A}" type="slidenum"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753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- Calendar with due date highlighted.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F27EE-4EBF-42A9-8F70-81C535E3AF2A}" type="slidenum"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84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Share two tentative topics of genuine interest.</a:t>
            </a:r>
            <a:br>
              <a:rPr lang="en-US" dirty="0"/>
            </a:br>
            <a:r>
              <a:rPr lang="en-US"/>
              <a:t> Illustration: Lightbulb or sticky notes with topics.</a:t>
            </a:r>
          </a:p>
          <a:p>
            <a:endParaRPr lang="en-US"/>
          </a:p>
          <a:p>
            <a:endParaRPr lang="en-US"/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F27EE-4EBF-42A9-8F70-81C535E3AF2A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56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Illustration: Screenshot or icon of Presentations.AI interface, plus icons representing speed, design, collaboration, and accessibility.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- Word cloud visualization with sample keywords.  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- Icon of a magnifying glass over words.</a:t>
            </a:r>
          </a:p>
          <a:p>
            <a:endParaRPr lang="en-US" dirty="0">
              <a:ea typeface="Calibri"/>
              <a:cs typeface="Calibri"/>
            </a:endParaRPr>
          </a:p>
          <a:p>
            <a:endParaRPr lang="en-US" dirty="0"/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F27EE-4EBF-42A9-8F70-81C535E3AF2A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37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Speaker Notes:</a:t>
            </a:r>
            <a:br>
              <a:rPr lang="en-US" dirty="0"/>
            </a:br>
            <a:r>
              <a:rPr lang="en-US"/>
              <a:t> Define your intended readers and the context for your research.</a:t>
            </a:r>
            <a:br>
              <a:rPr lang="en-US" dirty="0"/>
            </a:br>
            <a:r>
              <a:rPr lang="en-US"/>
              <a:t> Illustration: Diverse audience icons.</a:t>
            </a:r>
          </a:p>
          <a:p>
            <a:endParaRPr lang="en-US"/>
          </a:p>
          <a:p>
            <a:endParaRPr lang="en-US"/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F27EE-4EBF-42A9-8F70-81C535E3AF2A}" type="slidenum"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40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+mn-lt"/>
                <a:cs typeface="+mn-lt"/>
              </a:rPr>
              <a:t>Step 3 – Clarify Audience and Context**  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- Silhouettes representing diverse audiences (students, academics, general readers).  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- Contextual background image like a classroom, library, or magazine.</a:t>
            </a:r>
            <a:endParaRPr lang="en-US" dirty="0"/>
          </a:p>
          <a:p>
            <a:r>
              <a:rPr lang="en-US" dirty="0"/>
              <a:t>Brainstorm five keywords per topic, using AI if desired.</a:t>
            </a:r>
            <a:br>
              <a:rPr lang="en-US" dirty="0"/>
            </a:br>
            <a:r>
              <a:rPr lang="en-US" dirty="0"/>
              <a:t> Illustration: Word cloud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F27EE-4EBF-42A9-8F70-81C535E3AF2A}" type="slidenum"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21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- Flowchart or question mark icons branching into </a:t>
            </a:r>
            <a:r>
              <a:rPr lang="en-US" dirty="0" err="1"/>
              <a:t>subquestions</a:t>
            </a:r>
            <a:r>
              <a:rPr lang="en-US" dirty="0"/>
              <a:t>.  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- Visual of a notebook or checklist.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F27EE-4EBF-42A9-8F70-81C535E3AF2A}" type="slidenum"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5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Screenshot or stylized icon of AI 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chatbots (ChatGPT, Perplexity).  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- Illustration of a researcher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interacting with a computer. 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F27EE-4EBF-42A9-8F70-81C535E3AF2A}" type="slidenum"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88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Speaker Notes:</a:t>
            </a:r>
            <a:br>
              <a:rPr lang="en-US" dirty="0">
                <a:cs typeface="+mn-lt"/>
              </a:rPr>
            </a:b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i="1" dirty="0"/>
              <a:t> Visual of an AI interface with a question typed in.  </a:t>
            </a:r>
            <a:endParaRPr lang="en-US" dirty="0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i="1" dirty="0"/>
              <a:t>- Infographic-style list showing “6 key factors” with </a:t>
            </a:r>
            <a:endParaRPr lang="en-US" dirty="0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i="1" dirty="0"/>
              <a:t>icons (e.g., calendar for events, graph for trends).  </a:t>
            </a:r>
            <a:endParaRPr lang="en-US" dirty="0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i="1" dirty="0"/>
              <a:t>- Portrait or silhouette of Albert Einstein alongside </a:t>
            </a:r>
            <a:endParaRPr lang="en-US" dirty="0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i="1" dirty="0"/>
              <a:t>his quote in a speech bubble. </a:t>
            </a:r>
            <a:endParaRPr lang="en-US" dirty="0"/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F27EE-4EBF-42A9-8F70-81C535E3AF2A}" type="slidenum"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45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8/29/25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375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9546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2486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756702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9852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5794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820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1608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6760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5040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2528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4296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5952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36538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1978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506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4267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015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ericroth@USC.edu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E0632-8258-088E-C1A6-E8F5D85B7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9778" y="1041400"/>
            <a:ext cx="9144000" cy="2387600"/>
          </a:xfrm>
        </p:spPr>
        <p:txBody>
          <a:bodyPr/>
          <a:lstStyle/>
          <a:p>
            <a:r>
              <a:rPr lang="en-US" dirty="0"/>
              <a:t>14 Steps to Building Your Research Paper: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18C78F-C0ED-5D69-DD5F-E17BDA86BC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2433637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en-US" sz="6000" dirty="0"/>
              <a:t>Developing Tentative Ideas Today</a:t>
            </a:r>
          </a:p>
          <a:p>
            <a:endParaRPr lang="en-US" dirty="0"/>
          </a:p>
          <a:p>
            <a:r>
              <a:rPr lang="en-US" sz="4100" dirty="0"/>
              <a:t>Eric H. Roth</a:t>
            </a:r>
          </a:p>
          <a:p>
            <a:r>
              <a:rPr lang="en-US" sz="4100" dirty="0"/>
              <a:t>ELT Summit 2025</a:t>
            </a:r>
          </a:p>
          <a:p>
            <a:r>
              <a:rPr lang="en-US" sz="4100" dirty="0"/>
              <a:t>May 23, 2025</a:t>
            </a:r>
          </a:p>
        </p:txBody>
      </p:sp>
    </p:spTree>
    <p:extLst>
      <p:ext uri="{BB962C8B-B14F-4D97-AF65-F5344CB8AC3E}">
        <p14:creationId xmlns:p14="http://schemas.microsoft.com/office/powerpoint/2010/main" val="3280958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67B91-0DB3-455A-A6FE-E05469C52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>
                <a:solidFill>
                  <a:schemeClr val="bg1"/>
                </a:solidFill>
                <a:latin typeface="Aptos"/>
              </a:rPr>
              <a:t>Step 4 – Develop Tentative Research Questions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BA21D-F705-AEA8-741E-467CDE595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3000" dirty="0"/>
              <a:t>What are four possible research questions related to this topic? </a:t>
            </a:r>
          </a:p>
          <a:p>
            <a:r>
              <a:rPr lang="en-US" sz="3000" dirty="0"/>
              <a:t>What do you really want to know? Why?</a:t>
            </a:r>
          </a:p>
          <a:p>
            <a:r>
              <a:rPr lang="en-US" sz="3000" dirty="0"/>
              <a:t>Which question sounds the most interesting? Why?</a:t>
            </a:r>
          </a:p>
          <a:p>
            <a:r>
              <a:rPr lang="en-US" sz="3000" dirty="0"/>
              <a:t>Is this question narrow enough to research?</a:t>
            </a:r>
          </a:p>
          <a:p>
            <a:r>
              <a:rPr lang="en-US" sz="3000" dirty="0"/>
              <a:t>Is this question important enough to keep you interested in learning more?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CE636D-FC08-B798-B08F-A18CDB97335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44E7DE-0AD3-D2B6-33FD-EB4AD9D6E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 descr="Old woman working in kitchen">
            <a:extLst>
              <a:ext uri="{FF2B5EF4-FFF2-40B4-BE49-F238E27FC236}">
                <a16:creationId xmlns:a16="http://schemas.microsoft.com/office/drawing/2014/main" id="{466A42CA-02B3-4D56-00F0-3442C9B0E9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932" b="12182"/>
          <a:stretch>
            <a:fillRect/>
          </a:stretch>
        </p:blipFill>
        <p:spPr>
          <a:xfrm>
            <a:off x="1059584" y="2249485"/>
            <a:ext cx="4030277" cy="373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411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A494E-4E04-E92F-B44A-17F762523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en-US" sz="2500" dirty="0">
                <a:solidFill>
                  <a:schemeClr val="bg1"/>
                </a:solidFill>
                <a:latin typeface="Aptos"/>
              </a:rPr>
              <a:t>Step 5 – Conduct Preliminary Research Using AI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C433D-3B8F-169A-1D02-3AD558090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500" dirty="0"/>
              <a:t>Pick one tentative research question</a:t>
            </a:r>
          </a:p>
          <a:p>
            <a:r>
              <a:rPr lang="en-US" sz="2500" dirty="0"/>
              <a:t>Add the keywords</a:t>
            </a:r>
          </a:p>
          <a:p>
            <a:r>
              <a:rPr lang="en-US" sz="2500" dirty="0"/>
              <a:t>Ask your favorite AI tool for 12 reliable sources for a research paper of 1500-2500 words</a:t>
            </a:r>
          </a:p>
          <a:p>
            <a:r>
              <a:rPr lang="en-US" sz="2500" dirty="0"/>
              <a:t>Perplexity? Claude? Chat4.1? CoPilot? Grok 3? Deep Research? Gemini 2.5 Pro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endParaRPr lang="en-US" sz="25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DD98F1-D331-A7E2-F36F-24692DB7F85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121C6F-313A-102F-D031-000803F7B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 descr="Hand typing on keyboard">
            <a:extLst>
              <a:ext uri="{FF2B5EF4-FFF2-40B4-BE49-F238E27FC236}">
                <a16:creationId xmlns:a16="http://schemas.microsoft.com/office/drawing/2014/main" id="{6BC8C7AE-902D-E49A-6111-375256297B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465"/>
          <a:stretch>
            <a:fillRect/>
          </a:stretch>
        </p:blipFill>
        <p:spPr>
          <a:xfrm>
            <a:off x="1144591" y="2249485"/>
            <a:ext cx="3856037" cy="344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66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EA47A-94E5-044C-DB4A-3C199AA6D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And More Choices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A3713-2B7B-06C5-4D8E-B46FE8C22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Ask again: Can you please share a mix of academic journals, government/NGO reports, and popular press articles? </a:t>
            </a:r>
          </a:p>
          <a:p>
            <a:r>
              <a:rPr lang="en-US" dirty="0"/>
              <a:t>Can you also list another ten articles from 2024 and 2025</a:t>
            </a:r>
          </a:p>
          <a:p>
            <a:r>
              <a:rPr lang="en-US" dirty="0"/>
              <a:t>Scan the list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41A93A-8583-F398-9F8A-F51BD94AC18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CB7917-6922-A743-E82A-D2154A606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 descr="Sticky notes with question marks">
            <a:extLst>
              <a:ext uri="{FF2B5EF4-FFF2-40B4-BE49-F238E27FC236}">
                <a16:creationId xmlns:a16="http://schemas.microsoft.com/office/drawing/2014/main" id="{01A4B5B3-84C8-2075-9220-D397BF4851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6" r="28613"/>
          <a:stretch>
            <a:fillRect/>
          </a:stretch>
        </p:blipFill>
        <p:spPr>
          <a:xfrm>
            <a:off x="1144591" y="2249485"/>
            <a:ext cx="3778357" cy="354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90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FF3F0-75BC-F19C-07F7-388219AE2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A07D2-C190-EF91-F8AE-64689E8DD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>
                <a:solidFill>
                  <a:schemeClr val="bg1"/>
                </a:solidFill>
                <a:latin typeface="Aptos"/>
              </a:rPr>
              <a:t>Step 6 – Ask Your Favorite AI Tool for Six Key Factors</a:t>
            </a:r>
            <a:br>
              <a:rPr lang="en-US" sz="3000" dirty="0">
                <a:solidFill>
                  <a:schemeClr val="bg1"/>
                </a:solidFill>
                <a:latin typeface="Aptos"/>
              </a:rPr>
            </a:br>
            <a:r>
              <a:rPr lang="en-US" sz="3000" dirty="0">
                <a:solidFill>
                  <a:schemeClr val="bg1"/>
                </a:solidFill>
                <a:latin typeface="Aptos"/>
              </a:rPr>
              <a:t>/Trends/Reasons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719BD-A6AD-7130-A5C3-4B9365607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“The important thing is not to stop questioning. Curiosity has its own reason for existing.” 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– Albert Einstein (1879–1955), German-born theoretical physicist </a:t>
            </a:r>
            <a:endParaRPr lang="en-US" i="1" dirty="0"/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   </a:t>
            </a:r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- Ask for six factors/trends        </a:t>
            </a:r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- Ask for influences/events </a:t>
            </a:r>
          </a:p>
          <a:p>
            <a:pPr>
              <a:buFontTx/>
              <a:buChar char="-"/>
            </a:pPr>
            <a:r>
              <a:rPr lang="en-US" dirty="0">
                <a:ea typeface="+mn-lt"/>
                <a:cs typeface="+mn-lt"/>
              </a:rPr>
              <a:t>Cite diverse, credible sources </a:t>
            </a:r>
          </a:p>
          <a:p>
            <a:pPr>
              <a:buFontTx/>
              <a:buChar char="-"/>
            </a:pPr>
            <a:r>
              <a:rPr lang="en-US" dirty="0">
                <a:ea typeface="+mn-lt"/>
                <a:cs typeface="+mn-lt"/>
              </a:rPr>
              <a:t>Include numbers </a:t>
            </a:r>
          </a:p>
          <a:p>
            <a:pPr>
              <a:buNone/>
            </a:pPr>
            <a:endParaRPr lang="en-US" dirty="0">
              <a:ea typeface="+mn-lt"/>
              <a:cs typeface="+mn-lt"/>
            </a:endParaRPr>
          </a:p>
          <a:p>
            <a:pPr>
              <a:buNone/>
            </a:pPr>
            <a:endParaRPr lang="en-US" dirty="0">
              <a:ea typeface="+mn-lt"/>
              <a:cs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53B4DF-31D6-7DC4-CE8D-595346D00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4A4C4B-F590-D829-372F-8AA8A3F06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 descr="6 Key Factors">
            <a:extLst>
              <a:ext uri="{FF2B5EF4-FFF2-40B4-BE49-F238E27FC236}">
                <a16:creationId xmlns:a16="http://schemas.microsoft.com/office/drawing/2014/main" id="{B1022636-C8FB-CF9E-AD1D-01B7FEE2E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590" y="2249485"/>
            <a:ext cx="3541714" cy="354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90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FF294-7157-7966-C898-EA1DB9B2A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4C990-63A4-139F-C658-E357B34AE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ptos"/>
              </a:rPr>
              <a:t>Step 7 – Identify Five Relevant Illustrations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C06B5-CD1A-0EA9-D984-42EC4D291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“Don’t write any words until you’ve selected your figures (very important).” 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– Robert Houze (b. 1945), American atmospheric scientist</a:t>
            </a: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Numbers add precision</a:t>
            </a:r>
          </a:p>
          <a:p>
            <a:r>
              <a:rPr lang="en-US" dirty="0">
                <a:ea typeface="+mn-lt"/>
                <a:cs typeface="+mn-lt"/>
              </a:rPr>
              <a:t>Charts, maps, timelines</a:t>
            </a:r>
          </a:p>
          <a:p>
            <a:r>
              <a:rPr lang="en-US" dirty="0">
                <a:ea typeface="+mn-lt"/>
                <a:cs typeface="+mn-lt"/>
              </a:rPr>
              <a:t>Commentaries add clarity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98322C-2385-BB6C-AB1B-A32F21033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78483-2A52-8122-5D88-6F862FAE1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 descr="Shot of a businessman falling off a graph against a white background">
            <a:extLst>
              <a:ext uri="{FF2B5EF4-FFF2-40B4-BE49-F238E27FC236}">
                <a16:creationId xmlns:a16="http://schemas.microsoft.com/office/drawing/2014/main" id="{B6D0E258-F5DC-D876-0DBC-494B5600E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591" y="2208810"/>
            <a:ext cx="3664147" cy="244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88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37843-11D9-59F3-EA89-D0DEE7393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6C4E4-F28A-E6E8-2255-C105EFB28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F374E"/>
                </a:solidFill>
                <a:latin typeface="Helvetica"/>
                <a:cs typeface="Helvetica"/>
              </a:rPr>
              <a:t>Step 8 – Find Five Apt Quotations from Subject Experts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D44D1-B575-B1A8-0954-9619C357A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“Research is to see what everybody else has seen, and to think what nobody else has thought.” 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– Albert Szent-Györgyi (1893–1986), Hungarian biochemist</a:t>
            </a:r>
          </a:p>
          <a:p>
            <a:r>
              <a:rPr lang="en-US" dirty="0">
                <a:ea typeface="+mn-lt"/>
                <a:cs typeface="Times"/>
              </a:rPr>
              <a:t>Locate five authoritative quotes using AI or databases</a:t>
            </a:r>
            <a:endParaRPr lang="en-US" dirty="0">
              <a:ea typeface="+mn-lt"/>
              <a:cs typeface="+mn-lt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531B22-CE2F-1588-8F29-254B1E8E3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1E7F81-BB46-668D-C235-01C15EB21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 descr="Close-up of bookshelves in a public library">
            <a:extLst>
              <a:ext uri="{FF2B5EF4-FFF2-40B4-BE49-F238E27FC236}">
                <a16:creationId xmlns:a16="http://schemas.microsoft.com/office/drawing/2014/main" id="{DFAAEE48-FBF8-8EEE-C3EB-23B9E080A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591" y="2249485"/>
            <a:ext cx="3730307" cy="285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38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BADD5-25E4-7BE7-A023-01A0B51E6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ea typeface="+mj-lt"/>
                <a:cs typeface="+mj-lt"/>
              </a:rPr>
              <a:t>Step 9 – Prepare a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  <a:ea typeface="+mj-lt"/>
                <a:cs typeface="+mj-lt"/>
              </a:rPr>
              <a:t>Preliminary Bibliography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34E96-FEA9-5D30-78AF-C74E95F7A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 new document</a:t>
            </a:r>
          </a:p>
          <a:p>
            <a:r>
              <a:rPr lang="en-US" dirty="0"/>
              <a:t>Place all the previous citations into this new document</a:t>
            </a:r>
          </a:p>
          <a:p>
            <a:r>
              <a:rPr lang="en-US" dirty="0"/>
              <a:t>Read it </a:t>
            </a:r>
          </a:p>
          <a:p>
            <a:r>
              <a:rPr lang="en-US" dirty="0"/>
              <a:t>Highlight sources that appeal</a:t>
            </a:r>
          </a:p>
          <a:p>
            <a:r>
              <a:rPr lang="en-US" dirty="0"/>
              <a:t>It’s a preliminary list</a:t>
            </a:r>
          </a:p>
          <a:p>
            <a:r>
              <a:rPr lang="en-US" dirty="0"/>
              <a:t>Choose 10 written sources</a:t>
            </a:r>
          </a:p>
          <a:p>
            <a:r>
              <a:rPr lang="en-US" dirty="0"/>
              <a:t>Mix of sources </a:t>
            </a:r>
          </a:p>
          <a:p>
            <a:r>
              <a:rPr lang="en-US" dirty="0"/>
              <a:t>Later is often better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905E12-9E47-9C95-664A-83DE769D487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4DCB42-7421-E55F-4288-AA826803F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 descr="leaning colourful hard back books diaries">
            <a:extLst>
              <a:ext uri="{FF2B5EF4-FFF2-40B4-BE49-F238E27FC236}">
                <a16:creationId xmlns:a16="http://schemas.microsoft.com/office/drawing/2014/main" id="{E9EDCDF7-53C2-C925-4D04-A710039261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379"/>
          <a:stretch>
            <a:fillRect/>
          </a:stretch>
        </p:blipFill>
        <p:spPr>
          <a:xfrm>
            <a:off x="1144591" y="2249485"/>
            <a:ext cx="3858151" cy="318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9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701822-62EB-68FF-94ED-638C8B77F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4114F-A1D6-D0D2-9E5B-3FEB38D12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F374E"/>
                </a:solidFill>
                <a:latin typeface="Helvetica"/>
                <a:cs typeface="Helvetica"/>
              </a:rPr>
              <a:t>Step 10 – Refine and Narrow Your Topic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1FFB8-9300-20D9-841C-90ADFD7D7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“Ideas won’t keep. Something must be done about them.” 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– Alfred North Whitehead (1861–1947), English mathematician and philosopher 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Use your preliminary research to sharpen and focus your research topic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A695FF-149C-BF42-F1C2-3717007FB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FF461-27D9-4626-A63A-9D7957D9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 descr="Female Sculptor is working in her studio.">
            <a:extLst>
              <a:ext uri="{FF2B5EF4-FFF2-40B4-BE49-F238E27FC236}">
                <a16:creationId xmlns:a16="http://schemas.microsoft.com/office/drawing/2014/main" id="{3F0C5E47-7B61-4E0A-E3B2-343622535E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677" t="1385" r="7474" b="-1385"/>
          <a:stretch>
            <a:fillRect/>
          </a:stretch>
        </p:blipFill>
        <p:spPr>
          <a:xfrm>
            <a:off x="1144591" y="2249485"/>
            <a:ext cx="3856036" cy="357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58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F1B02-5AEF-B9EF-828B-23FB5D390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41B1D-AC18-F033-D1AC-3DA0F3EEC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ea typeface="+mj-lt"/>
                <a:cs typeface="+mj-lt"/>
              </a:rPr>
              <a:t>Step 11: Create a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j-lt"/>
                <a:cs typeface="+mj-lt"/>
              </a:rPr>
              <a:t>Working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j-lt"/>
                <a:cs typeface="+mj-lt"/>
              </a:rPr>
              <a:t>Thesis Statement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7E148-6661-A2A7-4996-8031AE323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“The true sign of intelligence is not knowledge but imagination.” 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– Albert Einstein (1879–1955), physicist</a:t>
            </a: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Draft a clear, concise thesis sentence expressing your main idea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6CDCE1-9FEE-5978-A2B0-8FF7BBB94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FA9464-80DA-707D-D390-4AE6233CA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 descr="Do it, expression. Handwriting on white paper. Ballhad, silver pencil">
            <a:extLst>
              <a:ext uri="{FF2B5EF4-FFF2-40B4-BE49-F238E27FC236}">
                <a16:creationId xmlns:a16="http://schemas.microsoft.com/office/drawing/2014/main" id="{91283398-D028-7013-C1CC-5726364BC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630" y="2249485"/>
            <a:ext cx="3878112" cy="258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40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5A38C-3967-C258-8B52-DF2CE0ACF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2E3FF-8844-188A-F9E5-86371EFA0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F374E"/>
                </a:solidFill>
                <a:latin typeface="Helvetica"/>
                <a:cs typeface="Helvetica"/>
              </a:rPr>
              <a:t>Step 12 – Share and Discuss with Partner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F5C5-18C6-858C-9606-E57164AC9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“The lightning spark of thought generated in the solitary mind awakens its likeness in another mind.”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 – Thomas Carlyle (1795–1881), Scottish essayist 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 What’s your tentative thesis statement? </a:t>
            </a:r>
          </a:p>
          <a:p>
            <a:r>
              <a:rPr lang="en-US" dirty="0">
                <a:ea typeface="+mn-lt"/>
                <a:cs typeface="+mn-lt"/>
              </a:rPr>
              <a:t>Which two sources will you start with? Why? </a:t>
            </a:r>
          </a:p>
          <a:p>
            <a:r>
              <a:rPr lang="en-US" dirty="0">
                <a:ea typeface="+mn-lt"/>
                <a:cs typeface="+mn-lt"/>
              </a:rPr>
              <a:t>Solicit two questions/comments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B9FE95-3118-6FA6-BEAB-10A5F6DCD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442968-8D6A-107B-5F41-50192121F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 descr="Group of students working in library">
            <a:extLst>
              <a:ext uri="{FF2B5EF4-FFF2-40B4-BE49-F238E27FC236}">
                <a16:creationId xmlns:a16="http://schemas.microsoft.com/office/drawing/2014/main" id="{E1DB847F-FEDB-2322-35E4-54897D9BAE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892" b="5877"/>
          <a:stretch>
            <a:fillRect/>
          </a:stretch>
        </p:blipFill>
        <p:spPr>
          <a:xfrm>
            <a:off x="1144591" y="2249486"/>
            <a:ext cx="3621974" cy="354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42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A25DB-B97F-2CE6-564F-168D9A2EC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9940A-F0AB-E0DA-1CB6-735C676FF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F374E"/>
                </a:solidFill>
                <a:latin typeface="Helvetica"/>
                <a:cs typeface="Helvetica"/>
              </a:rPr>
              <a:t>Workshop Goals &amp; Overview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42C3F-5877-506F-C3DA-77675F080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Understand the 14-step process for building a research paper</a:t>
            </a:r>
          </a:p>
          <a:p>
            <a:r>
              <a:rPr lang="en-US" dirty="0">
                <a:ea typeface="+mn-lt"/>
                <a:cs typeface="+mn-lt"/>
              </a:rPr>
              <a:t>Use AI and peer feedback to strengthen your topic</a:t>
            </a:r>
          </a:p>
          <a:p>
            <a:r>
              <a:rPr lang="en-US" dirty="0">
                <a:ea typeface="+mn-lt"/>
                <a:cs typeface="+mn-lt"/>
              </a:rPr>
              <a:t>Leave with a clear plan for researching, planning, and writing your original research paper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8EA144-00B1-4A03-B59D-E4AAB892F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EB164D-F984-720E-C229-1BE4A8353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 descr="A hanging lightbulb">
            <a:extLst>
              <a:ext uri="{FF2B5EF4-FFF2-40B4-BE49-F238E27FC236}">
                <a16:creationId xmlns:a16="http://schemas.microsoft.com/office/drawing/2014/main" id="{A2D4CA6E-1ACC-C340-C422-D9B24153BD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770"/>
          <a:stretch>
            <a:fillRect/>
          </a:stretch>
        </p:blipFill>
        <p:spPr>
          <a:xfrm>
            <a:off x="1144591" y="2249485"/>
            <a:ext cx="3477310" cy="354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602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E640D-0EB2-2E13-8B9A-A2B584DDE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F374E"/>
                </a:solidFill>
                <a:latin typeface="Helvetica"/>
                <a:cs typeface="Helvetica"/>
              </a:rPr>
              <a:t>Step 13 – Reflect on Feedback and Revise Topic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E5859-2B99-95C7-BE15-6A877B6A7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Use peer insights to clarify and improve your research focus </a:t>
            </a:r>
          </a:p>
          <a:p>
            <a:r>
              <a:rPr lang="en-US" dirty="0">
                <a:ea typeface="+mn-lt"/>
                <a:cs typeface="+mn-lt"/>
              </a:rPr>
              <a:t>Review the list of written sources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EA370D-3ACC-2FA0-1FD3-CE5DD2D3E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709EE1-A382-18DA-6924-7613FA0D1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 descr="Man wearing white shirt and yellow sweater">
            <a:extLst>
              <a:ext uri="{FF2B5EF4-FFF2-40B4-BE49-F238E27FC236}">
                <a16:creationId xmlns:a16="http://schemas.microsoft.com/office/drawing/2014/main" id="{26FD2346-C55D-7131-F342-BDFA7E5699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241" t="9502" r="19359"/>
          <a:stretch>
            <a:fillRect/>
          </a:stretch>
        </p:blipFill>
        <p:spPr>
          <a:xfrm>
            <a:off x="1233523" y="2205035"/>
            <a:ext cx="3682399" cy="36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14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55D01-B818-83D5-5FD8-0C2C5FF39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8629B-E516-D6CF-EA35-646BC1B43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Aptos"/>
              </a:rPr>
              <a:t>Step 14 – What else can I do to research this topic?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5F57D-4D88-AA39-72D0-EA03226EF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“Keep on going and the chances are you will stumble on something, perhaps when you are least expecting it.” </a:t>
            </a:r>
            <a:endParaRPr lang="en-US" dirty="0"/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– Charles F. Kettering (1876–1958), American inventor   </a:t>
            </a: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>
              <a:buFontTx/>
              <a:buChar char="-"/>
            </a:pPr>
            <a:r>
              <a:rPr lang="en-US" dirty="0">
                <a:ea typeface="+mn-lt"/>
                <a:cs typeface="+mn-lt"/>
              </a:rPr>
              <a:t>Find relevant videos? Podcasts?</a:t>
            </a:r>
          </a:p>
          <a:p>
            <a:pPr>
              <a:buFontTx/>
              <a:buChar char="-"/>
            </a:pPr>
            <a:r>
              <a:rPr lang="en-US" dirty="0">
                <a:ea typeface="+mn-lt"/>
                <a:cs typeface="+mn-lt"/>
              </a:rPr>
              <a:t>Interview an expert? Or two?</a:t>
            </a:r>
          </a:p>
          <a:p>
            <a:pPr>
              <a:buFontTx/>
              <a:buChar char="-"/>
            </a:pPr>
            <a:r>
              <a:rPr lang="en-US" dirty="0">
                <a:ea typeface="+mn-lt"/>
                <a:cs typeface="+mn-lt"/>
              </a:rPr>
              <a:t>Design an online survey?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1DA882-EDA1-7ACB-ABFD-F1114CF8D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F295D9-9745-6648-D3B0-31759E678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 descr="Woman grabbing chin">
            <a:extLst>
              <a:ext uri="{FF2B5EF4-FFF2-40B4-BE49-F238E27FC236}">
                <a16:creationId xmlns:a16="http://schemas.microsoft.com/office/drawing/2014/main" id="{66D017A0-67BC-0F34-8900-FDF33592E8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931" r="6169"/>
          <a:stretch>
            <a:fillRect/>
          </a:stretch>
        </p:blipFill>
        <p:spPr>
          <a:xfrm>
            <a:off x="1144591" y="2249485"/>
            <a:ext cx="3555196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95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32FF2-D8CB-1CE2-3709-D81BEE072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a typeface="+mj-lt"/>
                <a:cs typeface="+mj-lt"/>
              </a:rPr>
              <a:t>Review of 14 points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49F65-4ED2-9CFF-8B5C-0B670EFAD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Identified a research area</a:t>
            </a:r>
          </a:p>
          <a:p>
            <a:r>
              <a:rPr lang="en-US" dirty="0">
                <a:ea typeface="+mn-lt"/>
                <a:cs typeface="+mn-lt"/>
              </a:rPr>
              <a:t>Consider audience, context, purpose</a:t>
            </a:r>
          </a:p>
          <a:p>
            <a:r>
              <a:rPr lang="en-US" dirty="0">
                <a:ea typeface="+mn-lt"/>
                <a:cs typeface="+mn-lt"/>
              </a:rPr>
              <a:t>Collected a diverse range of sources</a:t>
            </a:r>
          </a:p>
          <a:p>
            <a:r>
              <a:rPr lang="en-US" dirty="0">
                <a:ea typeface="+mn-lt"/>
                <a:cs typeface="+mn-lt"/>
              </a:rPr>
              <a:t>Created a reading list of promising, credible sources</a:t>
            </a:r>
          </a:p>
          <a:p>
            <a:r>
              <a:rPr lang="en-US" dirty="0">
                <a:ea typeface="+mn-lt"/>
                <a:cs typeface="+mn-lt"/>
              </a:rPr>
              <a:t>Transformed a tentative topic into a specific thesis statement</a:t>
            </a:r>
          </a:p>
          <a:p>
            <a:r>
              <a:rPr lang="en-US" dirty="0">
                <a:ea typeface="+mn-lt"/>
                <a:cs typeface="+mn-lt"/>
              </a:rPr>
              <a:t>Collected brief peer feedback </a:t>
            </a:r>
          </a:p>
          <a:p>
            <a:r>
              <a:rPr lang="en-US" dirty="0">
                <a:ea typeface="+mn-lt"/>
                <a:cs typeface="+mn-lt"/>
              </a:rPr>
              <a:t>Developed a  plan to build a research paper </a:t>
            </a: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9D477-0F9F-0E6C-553D-B0436D5BB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179CBB-C9ED-6F59-3652-55DAF0A05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 descr="Directions to places around the globe.">
            <a:extLst>
              <a:ext uri="{FF2B5EF4-FFF2-40B4-BE49-F238E27FC236}">
                <a16:creationId xmlns:a16="http://schemas.microsoft.com/office/drawing/2014/main" id="{713F0C6A-9B59-D86D-FB59-DEC7064C92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075" b="25277"/>
          <a:stretch>
            <a:fillRect/>
          </a:stretch>
        </p:blipFill>
        <p:spPr>
          <a:xfrm>
            <a:off x="1144591" y="2249486"/>
            <a:ext cx="3759919" cy="354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76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870F4-9BE1-F460-9535-3B248DC8C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ea typeface="+mj-lt"/>
                <a:cs typeface="+mj-lt"/>
              </a:rPr>
              <a:t>Next Moves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D2270-E25C-636D-527A-157E34C8E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Summarize and evaluate two sources</a:t>
            </a:r>
          </a:p>
          <a:p>
            <a:r>
              <a:rPr lang="en-US" dirty="0"/>
              <a:t>Start an annotated bibliography</a:t>
            </a:r>
          </a:p>
          <a:p>
            <a:r>
              <a:rPr lang="en-US" dirty="0"/>
              <a:t>Prepare a pitch for next class</a:t>
            </a:r>
          </a:p>
          <a:p>
            <a:r>
              <a:rPr lang="en-US" dirty="0"/>
              <a:t>Read the sources</a:t>
            </a:r>
          </a:p>
          <a:p>
            <a:r>
              <a:rPr lang="en-US" dirty="0"/>
              <a:t>Follow your research</a:t>
            </a:r>
          </a:p>
          <a:p>
            <a:r>
              <a:rPr lang="en-US" dirty="0"/>
              <a:t>Create an outline </a:t>
            </a:r>
          </a:p>
          <a:p>
            <a:r>
              <a:rPr lang="en-US" dirty="0"/>
              <a:t>Set schedule</a:t>
            </a:r>
          </a:p>
          <a:p>
            <a:r>
              <a:rPr lang="en-US" dirty="0"/>
              <a:t>Meet deadlines</a:t>
            </a:r>
          </a:p>
          <a:p>
            <a:r>
              <a:rPr lang="en-US" dirty="0"/>
              <a:t>Share your research</a:t>
            </a:r>
          </a:p>
          <a:p>
            <a:r>
              <a:rPr lang="en-US" dirty="0"/>
              <a:t>Publish your paper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5E2A7F-C54F-9308-BB77-73B93AB3E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FF84BE-BCD2-9478-43BF-A27B3A461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 descr="Quill Pen (education)">
            <a:extLst>
              <a:ext uri="{FF2B5EF4-FFF2-40B4-BE49-F238E27FC236}">
                <a16:creationId xmlns:a16="http://schemas.microsoft.com/office/drawing/2014/main" id="{E49DDB36-9FB9-10D8-7900-52B84DD399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230" r="10279"/>
          <a:stretch>
            <a:fillRect/>
          </a:stretch>
        </p:blipFill>
        <p:spPr>
          <a:xfrm>
            <a:off x="1144591" y="2249485"/>
            <a:ext cx="3856038" cy="311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03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1A4A1-C5C1-CF98-90F9-26ECE0B2A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Recent ALI 245/255 Student Papers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97582-8F43-71BA-B406-FB710E958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sz="2700" dirty="0">
                <a:ea typeface="+mn-lt"/>
                <a:cs typeface="+mn-lt"/>
              </a:rPr>
              <a:t>The Rise and Fall of Charlie Puth</a:t>
            </a:r>
          </a:p>
          <a:p>
            <a:r>
              <a:rPr lang="en-US" sz="2700" dirty="0">
                <a:ea typeface="+mn-lt"/>
                <a:cs typeface="+mn-lt"/>
              </a:rPr>
              <a:t>Crossing Borders: Deploying AI in International Airports</a:t>
            </a:r>
          </a:p>
          <a:p>
            <a:r>
              <a:rPr lang="en-US" sz="2700" dirty="0">
                <a:ea typeface="+mn-lt"/>
                <a:cs typeface="+mn-lt"/>
              </a:rPr>
              <a:t>Finding Solutions: The Growth of Alternative Dispute Resolutions to Courtroom Battles</a:t>
            </a:r>
          </a:p>
          <a:p>
            <a:r>
              <a:rPr lang="en-US" sz="2700" dirty="0">
                <a:ea typeface="+mn-lt"/>
                <a:cs typeface="+mn-lt"/>
              </a:rPr>
              <a:t>Transforming Education: How AI is Changing Graduate School for Electrical Engineers</a:t>
            </a:r>
          </a:p>
          <a:p>
            <a:r>
              <a:rPr lang="en-US" sz="2700" dirty="0">
                <a:ea typeface="+mn-lt"/>
                <a:cs typeface="+mn-lt"/>
              </a:rPr>
              <a:t>Robotaxis: Advantages, Challenges and Likely Consequences for Consumers and Workers</a:t>
            </a:r>
          </a:p>
          <a:p>
            <a:r>
              <a:rPr lang="en-US" sz="2700" dirty="0">
                <a:ea typeface="+mn-lt"/>
                <a:cs typeface="+mn-lt"/>
              </a:rPr>
              <a:t>Mean Field Game Theory: A Brief Introduction for the Curious</a:t>
            </a:r>
          </a:p>
          <a:p>
            <a:r>
              <a:rPr lang="en-US" sz="2700" dirty="0">
                <a:ea typeface="+mn-lt"/>
                <a:cs typeface="+mn-lt"/>
              </a:rPr>
              <a:t>Printing Possibilities: Recent Developments in 3D Printing </a:t>
            </a:r>
          </a:p>
          <a:p>
            <a:r>
              <a:rPr lang="en-US" sz="2700" dirty="0">
                <a:ea typeface="+mn-lt"/>
                <a:cs typeface="+mn-lt"/>
              </a:rPr>
              <a:t>Don’t Look Now:  Distraction in Magic Tricks</a:t>
            </a:r>
          </a:p>
          <a:p>
            <a:r>
              <a:rPr lang="en-US" sz="2700" dirty="0">
                <a:ea typeface="+mn-lt"/>
                <a:cs typeface="+mn-lt"/>
              </a:rPr>
              <a:t>Biomimicry: Learning from Nature in Architecture  </a:t>
            </a:r>
          </a:p>
          <a:p>
            <a:endParaRPr lang="en-US" sz="2700" dirty="0">
              <a:ea typeface="+mn-lt"/>
              <a:cs typeface="+mn-lt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520485-6C68-281F-35CB-7F1AE78FC56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18A0D4-5D4F-BCDC-635D-9E35C53DA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 descr="Rolls of Newspaper">
            <a:extLst>
              <a:ext uri="{FF2B5EF4-FFF2-40B4-BE49-F238E27FC236}">
                <a16:creationId xmlns:a16="http://schemas.microsoft.com/office/drawing/2014/main" id="{4EDEAC56-673D-6E0A-367D-9411CC05C7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169"/>
          <a:stretch>
            <a:fillRect/>
          </a:stretch>
        </p:blipFill>
        <p:spPr>
          <a:xfrm>
            <a:off x="1056485" y="2249485"/>
            <a:ext cx="4036475" cy="354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996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E6FDD-E848-AF65-3310-ECB2F472B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B1C2C-F8EF-C65A-1A23-C9B644F8C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Aristotle (384–322 BC), Ancient Greek philosopher</a:t>
            </a:r>
          </a:p>
          <a:p>
            <a:r>
              <a:rPr lang="en-US" dirty="0"/>
              <a:t>Zora Neale Hurston (1891–1960), American folklorist and writer</a:t>
            </a:r>
          </a:p>
          <a:p>
            <a:r>
              <a:rPr lang="en-US" dirty="0"/>
              <a:t>Thomas Carlyle (1795–1881), Scottish essayist</a:t>
            </a:r>
          </a:p>
          <a:p>
            <a:r>
              <a:rPr lang="en-US" dirty="0"/>
              <a:t>Thorstein Veblen (1857–1929), American economist</a:t>
            </a:r>
          </a:p>
          <a:p>
            <a:r>
              <a:rPr lang="en-US" dirty="0"/>
              <a:t>J.R.R. Tolkien (1892–1973), English writer</a:t>
            </a:r>
          </a:p>
          <a:p>
            <a:r>
              <a:rPr lang="en-US" dirty="0"/>
              <a:t>Charles F. Kettering (1876–1958), American inventor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39D9D0-700B-F467-0E4C-77A29B256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6E2728-4A45-94BF-62C0-25CBD4D4E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 descr="Checklist in the clipboard (Clipping path!) isolated on white background">
            <a:extLst>
              <a:ext uri="{FF2B5EF4-FFF2-40B4-BE49-F238E27FC236}">
                <a16:creationId xmlns:a16="http://schemas.microsoft.com/office/drawing/2014/main" id="{16FAD1DB-895F-A897-5A4D-601F2FA6E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248" y="2249485"/>
            <a:ext cx="4009494" cy="362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87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89A0E-8DAF-34FC-29D8-E6BD60DFD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39303-3FC3-7A6D-1E4D-CF0053776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>
                <a:ea typeface="+mn-lt"/>
                <a:cs typeface="+mn-lt"/>
              </a:rPr>
              <a:t>Albert Einstein (1879–1955), German-born theoretical physicist</a:t>
            </a:r>
          </a:p>
          <a:p>
            <a:r>
              <a:rPr lang="en-US" dirty="0">
                <a:ea typeface="+mn-lt"/>
                <a:cs typeface="+mn-lt"/>
              </a:rPr>
              <a:t>Albert Szent-Györgyi (1893–1986), Hungarian biochemist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Alfred Nobel (1833–1896), Swedish chemist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Alfred North Whitehead (1861–1947), English mathematician and philosopher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Robert Houze (b. 1945), American atmospheric scientist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Peter Drucker (1909–2005), Austrian-American management consultant and educator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Perplexity (2025), AI assistant contributing workshop content</a:t>
            </a:r>
          </a:p>
          <a:p>
            <a:r>
              <a:rPr lang="en-US" dirty="0">
                <a:ea typeface="+mn-lt"/>
                <a:cs typeface="+mn-lt"/>
              </a:rPr>
              <a:t>Copilot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02B8F-5F1F-E34E-2FEC-66F43F7AE5F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BF809-AC21-42AE-F872-68CDBEA29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 descr="check mark symbol computer icon. organiser, to do list icon">
            <a:extLst>
              <a:ext uri="{FF2B5EF4-FFF2-40B4-BE49-F238E27FC236}">
                <a16:creationId xmlns:a16="http://schemas.microsoft.com/office/drawing/2014/main" id="{66D286D2-904E-1402-E881-63191BF3A8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848" t="11082" r="19894" b="5108"/>
          <a:stretch>
            <a:fillRect/>
          </a:stretch>
        </p:blipFill>
        <p:spPr>
          <a:xfrm>
            <a:off x="1144591" y="2249485"/>
            <a:ext cx="3856037" cy="315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17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CC514-6062-E208-F654-1E7944D70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589" y="987425"/>
            <a:ext cx="3856037" cy="8920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a typeface="+mj-lt"/>
                <a:cs typeface="+mj-lt"/>
              </a:rPr>
              <a:t>Thank You!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84619-9E81-C24B-EB9A-91218AF1E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523538" cy="48736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dirty="0">
                <a:ea typeface="+mn-lt"/>
                <a:cs typeface="+mn-lt"/>
              </a:rPr>
              <a:t>Eric H. Roth, Master Lecturer</a:t>
            </a:r>
          </a:p>
          <a:p>
            <a:pPr marL="0" indent="0">
              <a:buNone/>
            </a:pPr>
            <a:r>
              <a:rPr lang="en-US" sz="2800" dirty="0">
                <a:ea typeface="+mn-lt"/>
                <a:cs typeface="+mn-lt"/>
              </a:rPr>
              <a:t>University of Southern California</a:t>
            </a:r>
          </a:p>
          <a:p>
            <a:pPr marL="0" indent="0">
              <a:buNone/>
            </a:pPr>
            <a:r>
              <a:rPr lang="en-US" sz="2800" dirty="0">
                <a:ea typeface="+mn-lt"/>
                <a:cs typeface="+mn-lt"/>
              </a:rPr>
              <a:t>American Language Institute</a:t>
            </a:r>
          </a:p>
          <a:p>
            <a:pPr marL="0" indent="0">
              <a:buNone/>
            </a:pP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ericroth@usc.edu</a:t>
            </a:r>
            <a:endParaRPr lang="en-US" dirty="0"/>
          </a:p>
          <a:p>
            <a:pPr marL="0" indent="0">
              <a:buNone/>
            </a:pPr>
            <a:r>
              <a:rPr lang="en-US" dirty="0" err="1">
                <a:ea typeface="+mn-lt"/>
                <a:cs typeface="+mn-lt"/>
              </a:rPr>
              <a:t>eric@compellingconversations.com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D3D9D9-A302-A8AB-2EDF-BE03AD396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996DCA-8B16-E37D-D346-E0F228C07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4A348F-4387-B38C-3488-8CAC12CA7D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90" y="1935164"/>
            <a:ext cx="3856036" cy="385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985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B70C5-984F-2B48-7721-F4F98AA32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solidFill>
                  <a:schemeClr val="bg1"/>
                </a:solidFill>
                <a:latin typeface="+mn-lt"/>
              </a:rPr>
              <a:t>Homework &amp; Expectations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5C100-B03F-DBD4-5CB1-DDF8234F8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dirty="0">
                <a:ea typeface="+mn-lt"/>
                <a:cs typeface="+mn-lt"/>
              </a:rPr>
              <a:t>Create a detailed outline using today’s steps. </a:t>
            </a:r>
            <a:endParaRPr lang="en-US">
              <a:ea typeface="+mn-lt"/>
              <a:cs typeface="+mn-lt"/>
            </a:endParaRPr>
          </a:p>
          <a:p>
            <a:r>
              <a:rPr lang="en-US" sz="3000" dirty="0">
                <a:ea typeface="+mn-lt"/>
                <a:cs typeface="+mn-lt"/>
              </a:rPr>
              <a:t>Prepare to write a 1500–2500 word essay. </a:t>
            </a:r>
            <a:endParaRPr lang="en-US" dirty="0">
              <a:ea typeface="+mn-lt"/>
              <a:cs typeface="+mn-lt"/>
            </a:endParaRPr>
          </a:p>
          <a:p>
            <a:r>
              <a:rPr lang="en-US" sz="3000" dirty="0">
                <a:ea typeface="+mn-lt"/>
                <a:cs typeface="+mn-lt"/>
              </a:rPr>
              <a:t>Use AI and peer feedback to support drafting. </a:t>
            </a:r>
            <a:endParaRPr lang="en-US"/>
          </a:p>
          <a:p>
            <a:r>
              <a:rPr lang="en-US" sz="3000" dirty="0"/>
              <a:t>Summarize and evaluate the most accessible source.</a:t>
            </a:r>
          </a:p>
          <a:p>
            <a:endParaRPr lang="en-US" sz="3000" dirty="0"/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A97461-2BF1-FDA0-DF87-489914E95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4CADB1-8921-8BE6-1611-948A6856C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 descr="Person writing on notebook">
            <a:extLst>
              <a:ext uri="{FF2B5EF4-FFF2-40B4-BE49-F238E27FC236}">
                <a16:creationId xmlns:a16="http://schemas.microsoft.com/office/drawing/2014/main" id="{5CB0DB9E-F363-7DA7-6674-770BC2C965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424" r="14863"/>
          <a:stretch>
            <a:fillRect/>
          </a:stretch>
        </p:blipFill>
        <p:spPr>
          <a:xfrm>
            <a:off x="1144591" y="2249485"/>
            <a:ext cx="3856037" cy="287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76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A063F-EA75-584E-87BC-72D31F979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Midterm Exam/ Writing Exercise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3F5D4-9441-6337-6859-ACEB711D8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6474E4-575B-7A85-D260-B158ACD7E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/>
              <a:buChar char="•"/>
            </a:pPr>
            <a:endParaRPr lang="en-US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F45FE7-5F31-1BB4-C48F-A8CC7588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38256C7-ED1E-EF30-CB99-205FA8E0B3C9}"/>
              </a:ext>
            </a:extLst>
          </p:cNvPr>
          <p:cNvSpPr txBox="1">
            <a:spLocks/>
          </p:cNvSpPr>
          <p:nvPr/>
        </p:nvSpPr>
        <p:spPr>
          <a:xfrm>
            <a:off x="6209385" y="986150"/>
            <a:ext cx="3932237" cy="48828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3200" dirty="0"/>
              <a:t>Mandatory writing course for USC international students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Graduate students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Multiple disciplines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Multiple languages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Competitive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Elite private university</a:t>
            </a:r>
          </a:p>
          <a:p>
            <a:pPr marL="285750" indent="-285750">
              <a:buFont typeface="Arial"/>
              <a:buChar char="•"/>
            </a:pPr>
            <a:endParaRPr lang="en-US" sz="320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13E1971-983E-49B4-D0DE-448B70C2425C}"/>
              </a:ext>
            </a:extLst>
          </p:cNvPr>
          <p:cNvSpPr txBox="1">
            <a:spLocks/>
          </p:cNvSpPr>
          <p:nvPr/>
        </p:nvSpPr>
        <p:spPr>
          <a:xfrm>
            <a:off x="6652759" y="1717078"/>
            <a:ext cx="3932237" cy="38115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3200" dirty="0">
                <a:ea typeface="+mn-lt"/>
                <a:cs typeface="+mn-lt"/>
              </a:rPr>
              <a:t>“Well begun is half done.” – Aristotle (384–322 BC), Ancient Greek philosopher </a:t>
            </a:r>
            <a:endParaRPr lang="en-US" dirty="0"/>
          </a:p>
        </p:txBody>
      </p:sp>
      <p:pic>
        <p:nvPicPr>
          <p:cNvPr id="8" name="Picture 7" descr="Group of friends">
            <a:extLst>
              <a:ext uri="{FF2B5EF4-FFF2-40B4-BE49-F238E27FC236}">
                <a16:creationId xmlns:a16="http://schemas.microsoft.com/office/drawing/2014/main" id="{ED408A34-B1AB-EA55-FA5F-35D092740A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127"/>
          <a:stretch>
            <a:fillRect/>
          </a:stretch>
        </p:blipFill>
        <p:spPr>
          <a:xfrm>
            <a:off x="1108604" y="2249485"/>
            <a:ext cx="3932237" cy="354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47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D4DCA-E830-002A-349C-B4616E63C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12 Traditional 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CF3B1-2ED0-041D-7EE6-E0CEC4684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What is your tentative topic?</a:t>
            </a:r>
          </a:p>
          <a:p>
            <a:pPr marL="514350" indent="-514350">
              <a:buAutoNum type="arabicPeriod"/>
            </a:pPr>
            <a:r>
              <a:rPr lang="en-US" dirty="0"/>
              <a:t>Why did you choose this topic?</a:t>
            </a:r>
          </a:p>
          <a:p>
            <a:pPr marL="514350" indent="-514350">
              <a:buAutoNum type="arabicPeriod"/>
            </a:pPr>
            <a:r>
              <a:rPr lang="en-US" dirty="0"/>
              <a:t>Who else should be interested in this topic? Why?</a:t>
            </a:r>
          </a:p>
          <a:p>
            <a:pPr marL="514350" indent="-514350">
              <a:buAutoNum type="arabicPeriod"/>
            </a:pPr>
            <a:r>
              <a:rPr lang="en-US" dirty="0"/>
              <a:t>Are there some links to your classmates/ professor? </a:t>
            </a:r>
          </a:p>
          <a:p>
            <a:pPr marL="514350" indent="-514350">
              <a:buAutoNum type="arabicPeriod"/>
            </a:pPr>
            <a:r>
              <a:rPr lang="en-US" dirty="0"/>
              <a:t>What are some keywords/ key phrases?</a:t>
            </a:r>
          </a:p>
          <a:p>
            <a:pPr marL="514350" indent="-514350">
              <a:buAutoNum type="arabicPeriod"/>
            </a:pPr>
            <a:r>
              <a:rPr lang="en-US" dirty="0"/>
              <a:t>What other terms might need to be defined?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51676-53C4-E2A2-3DD9-8B79024D5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D5EC18-BD11-58A1-F2E9-4572C11FE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 descr="Person raising hand">
            <a:extLst>
              <a:ext uri="{FF2B5EF4-FFF2-40B4-BE49-F238E27FC236}">
                <a16:creationId xmlns:a16="http://schemas.microsoft.com/office/drawing/2014/main" id="{ECC15D9D-C3D4-78EA-C33B-4B91E78925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487"/>
          <a:stretch>
            <a:fillRect/>
          </a:stretch>
        </p:blipFill>
        <p:spPr>
          <a:xfrm>
            <a:off x="1144591" y="2249485"/>
            <a:ext cx="3858151" cy="344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96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7419C-C810-BBD8-40B0-D12D09228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12 Traditional Questions -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7B2D9-3AC4-2E31-1D41-2FD3FFAED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7. What background information needs to be provided? Why?</a:t>
            </a:r>
          </a:p>
          <a:p>
            <a:pPr marL="0" indent="0">
              <a:buNone/>
            </a:pPr>
            <a:r>
              <a:rPr lang="en-US" dirty="0"/>
              <a:t>8. What would you like your non-specialist readers to learn/ do? </a:t>
            </a:r>
          </a:p>
          <a:p>
            <a:pPr marL="0" indent="0">
              <a:buNone/>
            </a:pPr>
            <a:r>
              <a:rPr lang="en-US" dirty="0"/>
              <a:t>9. What are three possible illustrations? Use Google Images.</a:t>
            </a:r>
          </a:p>
          <a:p>
            <a:pPr marL="0" indent="0">
              <a:buNone/>
            </a:pPr>
            <a:r>
              <a:rPr lang="en-US" dirty="0"/>
              <a:t>10. What are ten recent, written sources on this topic?</a:t>
            </a:r>
          </a:p>
          <a:p>
            <a:pPr marL="0" indent="0">
              <a:buNone/>
            </a:pPr>
            <a:r>
              <a:rPr lang="en-US" dirty="0"/>
              <a:t>11. What are three relevant quotations? </a:t>
            </a:r>
          </a:p>
          <a:p>
            <a:pPr marL="0" indent="0">
              <a:buNone/>
            </a:pPr>
            <a:r>
              <a:rPr lang="en-US" dirty="0"/>
              <a:t>12. How can you go beyond these written sources to research the topic?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40BCBA-B374-DC63-7DB7-17801D50D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FA5175-3EA6-F8C3-DA21-4439A3A91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A young Indian man stands next to the white board in the meeting room during a meeting at a corporate office.">
            <a:extLst>
              <a:ext uri="{FF2B5EF4-FFF2-40B4-BE49-F238E27FC236}">
                <a16:creationId xmlns:a16="http://schemas.microsoft.com/office/drawing/2014/main" id="{7816BCC9-5495-F6DE-7A2B-6E80B6A91A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983" r="9402"/>
          <a:stretch>
            <a:fillRect/>
          </a:stretch>
        </p:blipFill>
        <p:spPr>
          <a:xfrm>
            <a:off x="1144591" y="2249485"/>
            <a:ext cx="3856036" cy="310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13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AF6605-C9A3-EDF0-843C-6C0F986ED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C248C-55AA-696C-9107-BA76D1299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F374E"/>
                </a:solidFill>
                <a:latin typeface="Helvetica"/>
                <a:cs typeface="Helvetica"/>
              </a:rPr>
              <a:t>Step 1 – Select Two Tentative Topics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DFFFD-CB0F-376D-4D2F-EE761E0EC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9327" y="1049865"/>
            <a:ext cx="5891209" cy="51985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“Research is formalized curiosity.” 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– Zora Neale Hurston (1891–1960), American folklorist and writer </a:t>
            </a:r>
          </a:p>
          <a:p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CDE85E-4018-BDE8-A196-BB51F385B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E08750-9AD8-4713-F336-71560FAAB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Adhesive notes on glass wall">
            <a:extLst>
              <a:ext uri="{FF2B5EF4-FFF2-40B4-BE49-F238E27FC236}">
                <a16:creationId xmlns:a16="http://schemas.microsoft.com/office/drawing/2014/main" id="{C6620830-A6E3-658A-1151-26001E72C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05" y="2249485"/>
            <a:ext cx="3820788" cy="295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52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02052-2CF8-4019-2B09-F1065CF9A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3F3D1-EA06-C679-74BE-D8779E222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Step 2: Keywords/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Key Phrases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78317-880D-7457-767D-3629AA8D6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“Everyone has experienced how learning an appropriate name for what was dim and vague cleared up and crystallized the whole matter.”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- John Dewey (1859-1952, American philosopher 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Choose Five Keywords for Each Topic</a:t>
            </a:r>
          </a:p>
          <a:p>
            <a:r>
              <a:rPr lang="en-US" dirty="0">
                <a:ea typeface="+mn-lt"/>
                <a:cs typeface="+mn-lt"/>
              </a:rPr>
              <a:t>Nouns only</a:t>
            </a:r>
          </a:p>
          <a:p>
            <a:r>
              <a:rPr lang="en-US" dirty="0">
                <a:ea typeface="+mn-lt"/>
                <a:cs typeface="+mn-lt"/>
              </a:rPr>
              <a:t>Be specific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65D50D-F153-7C54-77F4-7BC0FCE19A2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1B064C-6A41-911E-309C-7C08187F4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Artificial Intelligence digital concept with brain shape">
            <a:extLst>
              <a:ext uri="{FF2B5EF4-FFF2-40B4-BE49-F238E27FC236}">
                <a16:creationId xmlns:a16="http://schemas.microsoft.com/office/drawing/2014/main" id="{26A74AB6-3980-715D-9686-51E1F5E73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663" y="2249485"/>
            <a:ext cx="3863079" cy="289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81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C1D4F-9D72-435D-1582-98F6659E1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B6C30-AAFF-ABA2-38CD-B58DA21B7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F374E"/>
                </a:solidFill>
                <a:latin typeface="Helvetica"/>
                <a:cs typeface="Helvetica"/>
              </a:rPr>
              <a:t>Step 3 – Clarify Audience and Context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298A5-63DD-85A5-4C23-F39D517A8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“The lightning spark of thought generated in the solitary mind awakens its likeness in another mind.” 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– Thomas Carlyle (1795–1881), Scottish essayist 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3FD90-E6C7-24E9-B3B9-5E9E5F455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0A8596-6C06-8E58-67DE-1F1F220B2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 descr="Mixed raced student studying">
            <a:extLst>
              <a:ext uri="{FF2B5EF4-FFF2-40B4-BE49-F238E27FC236}">
                <a16:creationId xmlns:a16="http://schemas.microsoft.com/office/drawing/2014/main" id="{9F1F5C49-36EB-A49B-5394-EBF48B5EEE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625"/>
          <a:stretch>
            <a:fillRect/>
          </a:stretch>
        </p:blipFill>
        <p:spPr>
          <a:xfrm>
            <a:off x="1145647" y="2249485"/>
            <a:ext cx="3858151" cy="304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49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159EA-0E92-3061-8B88-023BC0308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E5A87-6119-806F-B58F-689B48D6E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F374E"/>
                </a:solidFill>
                <a:latin typeface="Helvetica"/>
                <a:cs typeface="Helvetica"/>
              </a:rPr>
              <a:t>Step 3 – Clarify audience and context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1D3CB-4E52-4320-DC9B-93AD390AA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ea typeface="+mn-lt"/>
              <a:cs typeface="+mn-lt"/>
            </a:endParaRPr>
          </a:p>
          <a:p>
            <a:r>
              <a:rPr lang="en-US" dirty="0"/>
              <a:t>Who is already interested in this topic? Why?</a:t>
            </a:r>
          </a:p>
          <a:p>
            <a:r>
              <a:rPr lang="en-US" dirty="0"/>
              <a:t>Who can benefit from learning more about this topic?</a:t>
            </a:r>
          </a:p>
          <a:p>
            <a:r>
              <a:rPr lang="en-US" dirty="0"/>
              <a:t>Who are the stakeholders?</a:t>
            </a:r>
          </a:p>
          <a:p>
            <a:r>
              <a:rPr lang="en-US" dirty="0"/>
              <a:t>Who are some professionals?</a:t>
            </a:r>
          </a:p>
          <a:p>
            <a:r>
              <a:rPr lang="en-US" dirty="0"/>
              <a:t>What institutions are involved? </a:t>
            </a:r>
          </a:p>
          <a:p>
            <a:r>
              <a:rPr lang="en-US" dirty="0"/>
              <a:t>Is there a target publication?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B24D72-DC4E-597C-C39C-9E5DE33F2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AB7BAB-27DA-B86B-B111-43E5D305A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 descr="Book shelves indoor">
            <a:extLst>
              <a:ext uri="{FF2B5EF4-FFF2-40B4-BE49-F238E27FC236}">
                <a16:creationId xmlns:a16="http://schemas.microsoft.com/office/drawing/2014/main" id="{BCB33A0B-2A2A-93C2-385E-3EAC4747E3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641"/>
          <a:stretch>
            <a:fillRect/>
          </a:stretch>
        </p:blipFill>
        <p:spPr>
          <a:xfrm>
            <a:off x="1144591" y="2249485"/>
            <a:ext cx="3856037" cy="287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100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1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96686C5-8359-491A-83A5-88833A0CD232}">
  <we:reference id="wa200005566" version="1.0.0.0" store="en-US" storeType="omex"/>
  <we:alternateReferences>
    <we:reference id="wa200005566" version="1.0.0.0" store="omex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218</TotalTime>
  <Words>1942</Words>
  <Application>Microsoft Macintosh PowerPoint</Application>
  <PresentationFormat>Widescreen</PresentationFormat>
  <Paragraphs>304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Aptos</vt:lpstr>
      <vt:lpstr>Arial</vt:lpstr>
      <vt:lpstr>Calibri</vt:lpstr>
      <vt:lpstr>Helvetica</vt:lpstr>
      <vt:lpstr>Tw Cen MT</vt:lpstr>
      <vt:lpstr>Circuit</vt:lpstr>
      <vt:lpstr>14 Steps to Building Your Research Paper:</vt:lpstr>
      <vt:lpstr>Workshop Goals &amp; Overview</vt:lpstr>
      <vt:lpstr>Midterm Exam/ Writing Exercise </vt:lpstr>
      <vt:lpstr>12 Traditional  Questions</vt:lpstr>
      <vt:lpstr>12 Traditional Questions - continued</vt:lpstr>
      <vt:lpstr>Step 1 – Select Two Tentative Topics</vt:lpstr>
      <vt:lpstr>Step 2: Keywords/  Key Phrases</vt:lpstr>
      <vt:lpstr>Step 3 – Clarify Audience and Context</vt:lpstr>
      <vt:lpstr>Step 3 – Clarify audience and context</vt:lpstr>
      <vt:lpstr>Step 4 – Develop Tentative Research Questions</vt:lpstr>
      <vt:lpstr>Step 5 – Conduct Preliminary Research Using AI</vt:lpstr>
      <vt:lpstr>And More Choices </vt:lpstr>
      <vt:lpstr>Step 6 – Ask Your Favorite AI Tool for Six Key Factors /Trends/Reasons</vt:lpstr>
      <vt:lpstr>Step 7 – Identify Five Relevant Illustrations</vt:lpstr>
      <vt:lpstr>Step 8 – Find Five Apt Quotations from Subject Experts</vt:lpstr>
      <vt:lpstr>Step 9 – Prepare a  Preliminary Bibliography</vt:lpstr>
      <vt:lpstr>Step 10 – Refine and Narrow Your Topic</vt:lpstr>
      <vt:lpstr>Step 11: Create a  Working  Thesis Statement</vt:lpstr>
      <vt:lpstr>Step 12 – Share and Discuss with Partner</vt:lpstr>
      <vt:lpstr>Step 13 – Reflect on Feedback and Revise Topic</vt:lpstr>
      <vt:lpstr>Step 14 – What else can I do to research this topic? </vt:lpstr>
      <vt:lpstr>Review of 14 points</vt:lpstr>
      <vt:lpstr>Next Moves</vt:lpstr>
      <vt:lpstr>Recent ALI 245/255 Student Papers</vt:lpstr>
      <vt:lpstr>References </vt:lpstr>
      <vt:lpstr>References</vt:lpstr>
      <vt:lpstr>Thank You!</vt:lpstr>
      <vt:lpstr>Homework &amp; Expectations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Laurie A Selik</cp:lastModifiedBy>
  <cp:revision>203</cp:revision>
  <dcterms:created xsi:type="dcterms:W3CDTF">2025-05-21T22:03:37Z</dcterms:created>
  <dcterms:modified xsi:type="dcterms:W3CDTF">2025-08-29T23:12:43Z</dcterms:modified>
</cp:coreProperties>
</file>