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Lst>
  <p:notesMasterIdLst>
    <p:notesMasterId r:id="rId26"/>
  </p:notesMasterIdLst>
  <p:handoutMasterIdLst>
    <p:handoutMasterId r:id="rId27"/>
  </p:handoutMasterIdLst>
  <p:sldIdLst>
    <p:sldId id="263" r:id="rId2"/>
    <p:sldId id="297" r:id="rId3"/>
    <p:sldId id="292" r:id="rId4"/>
    <p:sldId id="303" r:id="rId5"/>
    <p:sldId id="310" r:id="rId6"/>
    <p:sldId id="287" r:id="rId7"/>
    <p:sldId id="288" r:id="rId8"/>
    <p:sldId id="289" r:id="rId9"/>
    <p:sldId id="290" r:id="rId10"/>
    <p:sldId id="293" r:id="rId11"/>
    <p:sldId id="309" r:id="rId12"/>
    <p:sldId id="300" r:id="rId13"/>
    <p:sldId id="301" r:id="rId14"/>
    <p:sldId id="305" r:id="rId15"/>
    <p:sldId id="304" r:id="rId16"/>
    <p:sldId id="306" r:id="rId17"/>
    <p:sldId id="308" r:id="rId18"/>
    <p:sldId id="307" r:id="rId19"/>
    <p:sldId id="294" r:id="rId20"/>
    <p:sldId id="295" r:id="rId21"/>
    <p:sldId id="280" r:id="rId22"/>
    <p:sldId id="283" r:id="rId23"/>
    <p:sldId id="284" r:id="rId24"/>
    <p:sldId id="28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5288"/>
  </p:normalViewPr>
  <p:slideViewPr>
    <p:cSldViewPr snapToGrid="0" snapToObjects="1">
      <p:cViewPr varScale="1">
        <p:scale>
          <a:sx n="146" d="100"/>
          <a:sy n="146" d="100"/>
        </p:scale>
        <p:origin x="-552"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442924-398C-6B4B-B576-C872D6300BFB}" type="datetimeFigureOut">
              <a:rPr lang="en-US" smtClean="0"/>
              <a:t>4/14/16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B09499-C775-994E-AE53-63C97793E604}" type="slidenum">
              <a:rPr lang="en-US" smtClean="0"/>
              <a:t>‹#›</a:t>
            </a:fld>
            <a:endParaRPr lang="en-US"/>
          </a:p>
        </p:txBody>
      </p:sp>
    </p:spTree>
    <p:extLst>
      <p:ext uri="{BB962C8B-B14F-4D97-AF65-F5344CB8AC3E}">
        <p14:creationId xmlns:p14="http://schemas.microsoft.com/office/powerpoint/2010/main" val="2098432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C878E-3EA5-3C46-89B1-8D72CDDFDEF8}" type="datetimeFigureOut">
              <a:rPr lang="en-US" smtClean="0"/>
              <a:t>4/14/16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E0B41-89B3-9041-8776-6C74FB4D41F3}" type="slidenum">
              <a:rPr lang="en-US" smtClean="0"/>
              <a:t>‹#›</a:t>
            </a:fld>
            <a:endParaRPr lang="en-US"/>
          </a:p>
        </p:txBody>
      </p:sp>
    </p:spTree>
    <p:extLst>
      <p:ext uri="{BB962C8B-B14F-4D97-AF65-F5344CB8AC3E}">
        <p14:creationId xmlns:p14="http://schemas.microsoft.com/office/powerpoint/2010/main" val="13831291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16, Committee 12  Leader</a:t>
            </a:r>
            <a:r>
              <a:rPr lang="en-US" baseline="0" dirty="0" smtClean="0"/>
              <a:t> 5</a:t>
            </a:r>
            <a:endParaRPr lang="en-US" dirty="0"/>
          </a:p>
        </p:txBody>
      </p:sp>
      <p:sp>
        <p:nvSpPr>
          <p:cNvPr id="4" name="Slide Number Placeholder 3"/>
          <p:cNvSpPr>
            <a:spLocks noGrp="1"/>
          </p:cNvSpPr>
          <p:nvPr>
            <p:ph type="sldNum" sz="quarter" idx="10"/>
          </p:nvPr>
        </p:nvSpPr>
        <p:spPr/>
        <p:txBody>
          <a:bodyPr/>
          <a:lstStyle/>
          <a:p>
            <a:fld id="{336E0B41-89B3-9041-8776-6C74FB4D41F3}" type="slidenum">
              <a:rPr lang="en-US" smtClean="0"/>
              <a:t>6</a:t>
            </a:fld>
            <a:endParaRPr lang="en-US"/>
          </a:p>
        </p:txBody>
      </p:sp>
    </p:spTree>
    <p:extLst>
      <p:ext uri="{BB962C8B-B14F-4D97-AF65-F5344CB8AC3E}">
        <p14:creationId xmlns:p14="http://schemas.microsoft.com/office/powerpoint/2010/main" val="2012770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a:t>
            </a:r>
            <a:r>
              <a:rPr lang="en-US" baseline="0" dirty="0" smtClean="0"/>
              <a:t> 1</a:t>
            </a:r>
          </a:p>
          <a:p>
            <a:r>
              <a:rPr lang="en-US" baseline="0" dirty="0" smtClean="0"/>
              <a:t>Other leader 2</a:t>
            </a:r>
          </a:p>
          <a:p>
            <a:r>
              <a:rPr lang="en-US" baseline="0" dirty="0" smtClean="0"/>
              <a:t>Committee 6</a:t>
            </a:r>
          </a:p>
          <a:p>
            <a:endParaRPr lang="en-US" dirty="0"/>
          </a:p>
        </p:txBody>
      </p:sp>
      <p:sp>
        <p:nvSpPr>
          <p:cNvPr id="4" name="Slide Number Placeholder 3"/>
          <p:cNvSpPr>
            <a:spLocks noGrp="1"/>
          </p:cNvSpPr>
          <p:nvPr>
            <p:ph type="sldNum" sz="quarter" idx="10"/>
          </p:nvPr>
        </p:nvSpPr>
        <p:spPr/>
        <p:txBody>
          <a:bodyPr/>
          <a:lstStyle/>
          <a:p>
            <a:fld id="{336E0B41-89B3-9041-8776-6C74FB4D41F3}" type="slidenum">
              <a:rPr lang="en-US" smtClean="0"/>
              <a:t>7</a:t>
            </a:fld>
            <a:endParaRPr lang="en-US"/>
          </a:p>
        </p:txBody>
      </p:sp>
    </p:spTree>
    <p:extLst>
      <p:ext uri="{BB962C8B-B14F-4D97-AF65-F5344CB8AC3E}">
        <p14:creationId xmlns:p14="http://schemas.microsoft.com/office/powerpoint/2010/main" val="1015757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CommentsOf</a:t>
            </a:r>
            <a:r>
              <a:rPr lang="en-US" dirty="0" smtClean="0"/>
              <a:t> the workshops which were presented by the teacher trainers of the course book series were very useful and very nice, but there were not enough time for everyone to write their comments and some of the instructors at our school didn't attend the meetings and they didn't write their comments after those meetings. </a:t>
            </a:r>
          </a:p>
          <a:p>
            <a:r>
              <a:rPr lang="en-US" dirty="0" smtClean="0"/>
              <a:t>I chose the Interactions textbook without a checklist. The Ventures text was chosen before I joined the team. I don't know if a checklist was used for that decision. I don't know if she had one in mind or not. A checklist would have been helpful, yet </a:t>
            </a:r>
          </a:p>
          <a:p>
            <a:r>
              <a:rPr lang="en-US" dirty="0" smtClean="0"/>
              <a:t>was not here, do not know </a:t>
            </a:r>
          </a:p>
          <a:p>
            <a:r>
              <a:rPr lang="en-US" dirty="0" smtClean="0"/>
              <a:t>We evaluated 3 texts with a checklist two years ago. Future came out on top. Ventures was our second choice. With the new edition of Ventures available, we switch to Ventures now </a:t>
            </a:r>
          </a:p>
          <a:p>
            <a:r>
              <a:rPr lang="en-US" dirty="0" smtClean="0"/>
              <a:t>Don't think they are using one. </a:t>
            </a:r>
          </a:p>
          <a:p>
            <a:r>
              <a:rPr lang="en-US" dirty="0" smtClean="0"/>
              <a:t>It helps focus on key aspects of different coursebooks </a:t>
            </a:r>
          </a:p>
          <a:p>
            <a:r>
              <a:rPr lang="en-US" dirty="0" smtClean="0"/>
              <a:t>We were looking for an entry level book for beginners. </a:t>
            </a:r>
          </a:p>
          <a:p>
            <a:r>
              <a:rPr lang="en-US" dirty="0" smtClean="0"/>
              <a:t>We did not have a checklist, it would be very useful if we had a </a:t>
            </a:r>
            <a:r>
              <a:rPr lang="en-US" dirty="0" err="1" smtClean="0"/>
              <a:t>comparision</a:t>
            </a:r>
            <a:r>
              <a:rPr lang="en-US" dirty="0" smtClean="0"/>
              <a:t> list as we are now moving towards students purchasing their own textbooks. </a:t>
            </a:r>
          </a:p>
          <a:p>
            <a:r>
              <a:rPr lang="en-US" dirty="0" smtClean="0"/>
              <a:t>ADM/COORD/TEACHER EDUCATOR</a:t>
            </a:r>
            <a:r>
              <a:rPr lang="en-US" baseline="0" dirty="0" smtClean="0"/>
              <a:t> COMMENTS</a:t>
            </a:r>
          </a:p>
          <a:p>
            <a:r>
              <a:rPr lang="en-US" dirty="0" smtClean="0"/>
              <a:t>We do have a textbook selection checklist that has been shared with all schools. </a:t>
            </a:r>
          </a:p>
          <a:p>
            <a:r>
              <a:rPr lang="en-US" dirty="0" smtClean="0"/>
              <a:t>The checklist gives the textbook writers a sense of direction and single-mindedness. </a:t>
            </a:r>
          </a:p>
          <a:p>
            <a:r>
              <a:rPr lang="en-US" dirty="0" smtClean="0"/>
              <a:t>Fairly useful  </a:t>
            </a:r>
          </a:p>
          <a:p>
            <a:r>
              <a:rPr lang="en-US" dirty="0" smtClean="0"/>
              <a:t>A checklist would have been a far more logical idea, to see how each book met the goals and objectives of the curriculum.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36E0B41-89B3-9041-8776-6C74FB4D41F3}" type="slidenum">
              <a:rPr lang="en-US" smtClean="0"/>
              <a:t>9</a:t>
            </a:fld>
            <a:endParaRPr lang="en-US"/>
          </a:p>
        </p:txBody>
      </p:sp>
    </p:spTree>
    <p:extLst>
      <p:ext uri="{BB962C8B-B14F-4D97-AF65-F5344CB8AC3E}">
        <p14:creationId xmlns:p14="http://schemas.microsoft.com/office/powerpoint/2010/main" val="140259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8213C2-7BAD-9946-970D-DEA0C30F8A27}" type="datetime1">
              <a:rPr lang="en-US" smtClean="0"/>
              <a:t>4/14/16</a:t>
            </a:fld>
            <a:endParaRPr lang="en-US" dirty="0"/>
          </a:p>
        </p:txBody>
      </p:sp>
      <p:sp>
        <p:nvSpPr>
          <p:cNvPr id="5" name="Footer Placeholder 4"/>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EF69B5-E22D-4E4E-9515-040C25A8EEA0}" type="datetime1">
              <a:rPr lang="en-US" smtClean="0"/>
              <a:t>4/14/16</a:t>
            </a:fld>
            <a:endParaRPr lang="en-US" dirty="0"/>
          </a:p>
        </p:txBody>
      </p:sp>
      <p:sp>
        <p:nvSpPr>
          <p:cNvPr id="5" name="Footer Placeholder 4"/>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6BB6AAD-5312-014B-849C-BFBAE9216ADF}" type="datetime1">
              <a:rPr lang="en-US" smtClean="0"/>
              <a:t>4/14/16</a:t>
            </a:fld>
            <a:endParaRPr lang="en-US" dirty="0"/>
          </a:p>
        </p:txBody>
      </p:sp>
      <p:sp>
        <p:nvSpPr>
          <p:cNvPr id="5" name="Footer Placeholder 4"/>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FF8D5-5407-274F-A8C0-4E2596AD5A36}" type="datetime1">
              <a:rPr lang="en-US" smtClean="0"/>
              <a:t>4/14/16</a:t>
            </a:fld>
            <a:endParaRPr lang="en-US" dirty="0"/>
          </a:p>
        </p:txBody>
      </p:sp>
      <p:sp>
        <p:nvSpPr>
          <p:cNvPr id="5" name="Footer Placeholder 4"/>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0DB90E-2050-F94C-A7F5-AD7F872DA013}" type="datetime1">
              <a:rPr lang="en-US" smtClean="0"/>
              <a:t>4/14/16</a:t>
            </a:fld>
            <a:endParaRPr lang="en-US" dirty="0"/>
          </a:p>
        </p:txBody>
      </p:sp>
      <p:sp>
        <p:nvSpPr>
          <p:cNvPr id="5" name="Footer Placeholder 4"/>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A1CBB6E-BE05-6F41-B86A-A54F8E9322F4}" type="datetime1">
              <a:rPr lang="en-US" smtClean="0"/>
              <a:t>4/14/16</a:t>
            </a:fld>
            <a:endParaRPr lang="en-US" dirty="0"/>
          </a:p>
        </p:txBody>
      </p:sp>
      <p:sp>
        <p:nvSpPr>
          <p:cNvPr id="6" name="Footer Placeholder 5"/>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Content Placeholder 8"/>
          <p:cNvSpPr>
            <a:spLocks noGrp="1"/>
          </p:cNvSpPr>
          <p:nvPr>
            <p:ph sz="quarter" idx="13"/>
          </p:nvPr>
        </p:nvSpPr>
        <p:spPr>
          <a:xfrm>
            <a:off x="902207"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438DD7-F959-284F-8818-D19B06F92941}" type="datetime1">
              <a:rPr lang="en-US" smtClean="0"/>
              <a:t>4/14/16</a:t>
            </a:fld>
            <a:endParaRPr lang="en-US" dirty="0"/>
          </a:p>
        </p:txBody>
      </p:sp>
      <p:sp>
        <p:nvSpPr>
          <p:cNvPr id="8" name="Footer Placeholder 7"/>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D3D205-5A5F-4A45-BC42-310E7D7B3FF4}" type="datetime1">
              <a:rPr lang="en-US" smtClean="0"/>
              <a:t>4/14/16</a:t>
            </a:fld>
            <a:endParaRPr lang="en-US" dirty="0"/>
          </a:p>
        </p:txBody>
      </p:sp>
      <p:sp>
        <p:nvSpPr>
          <p:cNvPr id="4" name="Footer Placeholder 3"/>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C23DFF7-498A-CC42-AC6C-D0F69712F804}" type="datetime1">
              <a:rPr lang="en-US" smtClean="0"/>
              <a:t>4/14/16</a:t>
            </a:fld>
            <a:endParaRPr lang="en-US" dirty="0"/>
          </a:p>
        </p:txBody>
      </p:sp>
      <p:sp>
        <p:nvSpPr>
          <p:cNvPr id="3" name="Footer Placeholder 2"/>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8C24AF8-75AD-1E4C-A416-99ABA175DD3A}" type="datetime1">
              <a:rPr lang="en-US" smtClean="0"/>
              <a:t>4/14/16</a:t>
            </a:fld>
            <a:endParaRPr lang="en-US" dirty="0"/>
          </a:p>
        </p:txBody>
      </p:sp>
      <p:sp>
        <p:nvSpPr>
          <p:cNvPr id="6" name="Footer Placeholder 5"/>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9C897-3C62-9C4C-92E1-71B593A15FEC}" type="datetime1">
              <a:rPr lang="en-US" smtClean="0"/>
              <a:t>4/14/16</a:t>
            </a:fld>
            <a:endParaRPr lang="en-US" dirty="0"/>
          </a:p>
        </p:txBody>
      </p:sp>
      <p:sp>
        <p:nvSpPr>
          <p:cNvPr id="6" name="Footer Placeholder 5"/>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96BA73DB-195D-3144-AB72-2FE3694A34F9}" type="datetime1">
              <a:rPr lang="en-US" smtClean="0"/>
              <a:t>4/14/16</a:t>
            </a:fld>
            <a:endParaRPr lang="en-US" dirty="0"/>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r>
              <a:rPr lang="en-US" smtClean="0"/>
              <a:t>Are ELT Publishers and ESOL Teachers on the Same Page?  MWIS Panel - TESOL 2016 </a:t>
            </a:r>
            <a:endParaRPr lang="en-US" dirty="0"/>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D57F1E4F-1CFF-5643-939E-217C01CDF565}" type="slidenum">
              <a:rPr lang="en-US" smtClean="0"/>
              <a:pPr/>
              <a:t>‹#›</a:t>
            </a:fld>
            <a:endParaRPr lang="en-US" dirty="0"/>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ericroth@usc.edu" TargetMode="Externa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sz="4000" dirty="0">
                <a:latin typeface="Caslon 540" pitchFamily="18" charset="0"/>
              </a:rPr>
              <a:t>MWIS Survey </a:t>
            </a:r>
            <a:r>
              <a:rPr lang="en-US" sz="4000" dirty="0" smtClean="0">
                <a:latin typeface="Caslon 540" pitchFamily="18" charset="0"/>
              </a:rPr>
              <a:t>Results, USC Interviews, </a:t>
            </a:r>
            <a:r>
              <a:rPr lang="en-US" sz="4000" dirty="0">
                <a:latin typeface="Caslon 540" pitchFamily="18" charset="0"/>
              </a:rPr>
              <a:t>and ESOL Teachers A</a:t>
            </a:r>
            <a:r>
              <a:rPr lang="en-US" sz="4000" dirty="0" smtClean="0">
                <a:latin typeface="Caslon 540" pitchFamily="18" charset="0"/>
              </a:rPr>
              <a:t>s Niche </a:t>
            </a:r>
            <a:r>
              <a:rPr lang="en-US" sz="4000" dirty="0">
                <a:latin typeface="Caslon 540" pitchFamily="18" charset="0"/>
              </a:rPr>
              <a:t>Material Writers</a:t>
            </a:r>
          </a:p>
        </p:txBody>
      </p:sp>
      <p:sp>
        <p:nvSpPr>
          <p:cNvPr id="3" name="Subtitle 2"/>
          <p:cNvSpPr>
            <a:spLocks noGrp="1"/>
          </p:cNvSpPr>
          <p:nvPr>
            <p:ph type="subTitle" idx="1"/>
          </p:nvPr>
        </p:nvSpPr>
        <p:spPr>
          <a:xfrm>
            <a:off x="4537710" y="3597478"/>
            <a:ext cx="5909311" cy="1577154"/>
          </a:xfrm>
        </p:spPr>
        <p:txBody>
          <a:bodyPr>
            <a:normAutofit/>
          </a:bodyPr>
          <a:lstStyle/>
          <a:p>
            <a:pPr algn="l"/>
            <a:r>
              <a:rPr lang="en-US" dirty="0" smtClean="0">
                <a:latin typeface="Myriad Pro"/>
              </a:rPr>
              <a:t>Eric </a:t>
            </a:r>
            <a:r>
              <a:rPr lang="en-US" dirty="0">
                <a:latin typeface="Myriad Pro"/>
              </a:rPr>
              <a:t>H. </a:t>
            </a:r>
            <a:r>
              <a:rPr lang="en-US" dirty="0" smtClean="0">
                <a:latin typeface="Myriad Pro"/>
              </a:rPr>
              <a:t>Roth, University </a:t>
            </a:r>
            <a:r>
              <a:rPr lang="en-US" dirty="0">
                <a:latin typeface="Myriad Pro"/>
              </a:rPr>
              <a:t>of </a:t>
            </a:r>
            <a:r>
              <a:rPr lang="en-US" dirty="0" smtClean="0">
                <a:latin typeface="Myriad Pro"/>
              </a:rPr>
              <a:t>Southern California</a:t>
            </a:r>
            <a:r>
              <a:rPr lang="en-US" dirty="0">
                <a:latin typeface="Myriad Pro"/>
              </a:rPr>
              <a:t/>
            </a:r>
            <a:br>
              <a:rPr lang="en-US" dirty="0">
                <a:latin typeface="Myriad Pro"/>
              </a:rPr>
            </a:br>
            <a:r>
              <a:rPr lang="en-US" dirty="0" smtClean="0">
                <a:latin typeface="Myriad Pro"/>
              </a:rPr>
              <a:t>MWIS TESOL Panel on Gaps in ESOL Textbooks</a:t>
            </a:r>
          </a:p>
          <a:p>
            <a:pPr algn="l"/>
            <a:endParaRPr lang="en-US" dirty="0" smtClean="0">
              <a:latin typeface="Myriad Pro"/>
            </a:endParaRPr>
          </a:p>
          <a:p>
            <a:pPr algn="l"/>
            <a:r>
              <a:rPr lang="en-US" dirty="0" smtClean="0">
                <a:latin typeface="Myriad Pro"/>
              </a:rPr>
              <a:t>Baltimore</a:t>
            </a:r>
            <a:r>
              <a:rPr lang="en-US" dirty="0">
                <a:latin typeface="Myriad Pro"/>
              </a:rPr>
              <a:t>, </a:t>
            </a:r>
            <a:r>
              <a:rPr lang="en-US" dirty="0" smtClean="0">
                <a:latin typeface="Myriad Pro"/>
              </a:rPr>
              <a:t>Maryland                          April </a:t>
            </a:r>
            <a:r>
              <a:rPr lang="en-US" dirty="0">
                <a:latin typeface="Myriad Pro"/>
              </a:rPr>
              <a:t>8, 2016</a:t>
            </a:r>
          </a:p>
        </p:txBody>
      </p:sp>
      <p:sp>
        <p:nvSpPr>
          <p:cNvPr id="4" name="TextBox 3"/>
          <p:cNvSpPr txBox="1"/>
          <p:nvPr/>
        </p:nvSpPr>
        <p:spPr>
          <a:xfrm>
            <a:off x="1005840" y="3817620"/>
            <a:ext cx="3486150" cy="523220"/>
          </a:xfrm>
          <a:prstGeom prst="rect">
            <a:avLst/>
          </a:prstGeom>
          <a:noFill/>
        </p:spPr>
        <p:txBody>
          <a:bodyPr wrap="square" rtlCol="0">
            <a:spAutoFit/>
          </a:bodyPr>
          <a:lstStyle/>
          <a:p>
            <a:r>
              <a:rPr lang="en-US" sz="2800" b="1" dirty="0">
                <a:solidFill>
                  <a:schemeClr val="bg1"/>
                </a:solidFill>
                <a:latin typeface="Myriad Pro"/>
              </a:rPr>
              <a:t>2016 TESOL</a:t>
            </a:r>
            <a:endParaRPr lang="en-US" sz="2800" dirty="0">
              <a:solidFill>
                <a:schemeClr val="bg1"/>
              </a:solidFill>
              <a:latin typeface="Myriad Pro"/>
            </a:endParaRPr>
          </a:p>
        </p:txBody>
      </p:sp>
    </p:spTree>
    <p:extLst>
      <p:ext uri="{BB962C8B-B14F-4D97-AF65-F5344CB8AC3E}">
        <p14:creationId xmlns:p14="http://schemas.microsoft.com/office/powerpoint/2010/main" val="95265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Pro: “It helps focus on key aspects of different coursebooks.”</a:t>
            </a:r>
          </a:p>
          <a:p>
            <a:r>
              <a:rPr lang="en-US" dirty="0" smtClean="0"/>
              <a:t>“We did not have a checklist. It would be very useful if we had a comparison list.”</a:t>
            </a:r>
          </a:p>
          <a:p>
            <a:endParaRPr lang="en-US" dirty="0"/>
          </a:p>
          <a:p>
            <a:r>
              <a:rPr lang="en-US" dirty="0" smtClean="0"/>
              <a:t>Yet majority indicated of ELT experts who used checklists did not find them useful. Why?</a:t>
            </a:r>
          </a:p>
          <a:p>
            <a:endParaRPr lang="en-US" dirty="0"/>
          </a:p>
          <a:p>
            <a:r>
              <a:rPr lang="en-US" dirty="0" smtClean="0"/>
              <a:t>Gap between checklists and course objectives</a:t>
            </a:r>
          </a:p>
          <a:p>
            <a:r>
              <a:rPr lang="en-US" dirty="0" smtClean="0"/>
              <a:t>Too simple? Too complicated? Other? </a:t>
            </a:r>
          </a:p>
          <a:p>
            <a:endParaRPr lang="en-US" dirty="0" smtClean="0"/>
          </a:p>
          <a:p>
            <a:r>
              <a:rPr lang="en-US" dirty="0" smtClean="0"/>
              <a:t>Insufficient information</a:t>
            </a:r>
          </a:p>
          <a:p>
            <a:r>
              <a:rPr lang="en-US" dirty="0" smtClean="0"/>
              <a:t>Survey suggests that many ELT textbook checklists have limits</a:t>
            </a:r>
          </a:p>
          <a:p>
            <a:endParaRPr lang="en-US" dirty="0"/>
          </a:p>
        </p:txBody>
      </p:sp>
      <p:sp>
        <p:nvSpPr>
          <p:cNvPr id="2" name="Title 1"/>
          <p:cNvSpPr>
            <a:spLocks noGrp="1"/>
          </p:cNvSpPr>
          <p:nvPr>
            <p:ph type="title"/>
          </p:nvPr>
        </p:nvSpPr>
        <p:spPr/>
        <p:txBody>
          <a:bodyPr>
            <a:normAutofit/>
          </a:bodyPr>
          <a:lstStyle/>
          <a:p>
            <a:pPr algn="l"/>
            <a:r>
              <a:rPr lang="en-US" sz="3600" dirty="0" smtClean="0">
                <a:latin typeface="Caslon 540" pitchFamily="18" charset="0"/>
              </a:rPr>
              <a:t>Problems with Checklists? </a:t>
            </a:r>
            <a:br>
              <a:rPr lang="en-US" sz="3600" dirty="0" smtClean="0">
                <a:latin typeface="Caslon 540" pitchFamily="18" charset="0"/>
              </a:rPr>
            </a:br>
            <a:endParaRPr lang="en-US" sz="3600" dirty="0">
              <a:latin typeface="Caslon 540" pitchFamily="18" charset="0"/>
            </a:endParaRPr>
          </a:p>
        </p:txBody>
      </p:sp>
      <p:sp>
        <p:nvSpPr>
          <p:cNvPr id="4" name="Footer Placeholder 3"/>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79469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Designed for individual classes, not entire program </a:t>
            </a:r>
          </a:p>
          <a:p>
            <a:r>
              <a:rPr lang="en-US" dirty="0" smtClean="0"/>
              <a:t>Focus on course objectives</a:t>
            </a:r>
          </a:p>
          <a:p>
            <a:r>
              <a:rPr lang="en-US" dirty="0" smtClean="0"/>
              <a:t>Note strengths of books</a:t>
            </a:r>
          </a:p>
          <a:p>
            <a:r>
              <a:rPr lang="en-US" dirty="0" smtClean="0"/>
              <a:t>Open to supplemental materials</a:t>
            </a:r>
            <a:endParaRPr lang="en-US" dirty="0"/>
          </a:p>
          <a:p>
            <a:r>
              <a:rPr lang="en-US" dirty="0" smtClean="0"/>
              <a:t>Encourage reflection on course</a:t>
            </a:r>
          </a:p>
          <a:p>
            <a:r>
              <a:rPr lang="en-US" dirty="0" smtClean="0"/>
              <a:t>Other? </a:t>
            </a:r>
          </a:p>
          <a:p>
            <a:r>
              <a:rPr lang="en-US" dirty="0" smtClean="0"/>
              <a:t>Cons: time consuming, reduces autonomy</a:t>
            </a:r>
          </a:p>
          <a:p>
            <a:endParaRPr lang="en-US" dirty="0"/>
          </a:p>
        </p:txBody>
      </p:sp>
      <p:sp>
        <p:nvSpPr>
          <p:cNvPr id="2" name="Title 1"/>
          <p:cNvSpPr>
            <a:spLocks noGrp="1"/>
          </p:cNvSpPr>
          <p:nvPr>
            <p:ph type="title"/>
          </p:nvPr>
        </p:nvSpPr>
        <p:spPr/>
        <p:txBody>
          <a:bodyPr>
            <a:normAutofit/>
          </a:bodyPr>
          <a:lstStyle/>
          <a:p>
            <a:pPr algn="l"/>
            <a:r>
              <a:rPr lang="en-US" sz="3600" dirty="0" smtClean="0">
                <a:latin typeface="Caslon 540" pitchFamily="18" charset="0"/>
              </a:rPr>
              <a:t>Making Checklists Work</a:t>
            </a:r>
            <a:br>
              <a:rPr lang="en-US" sz="3600" dirty="0" smtClean="0">
                <a:latin typeface="Caslon 540" pitchFamily="18" charset="0"/>
              </a:rPr>
            </a:br>
            <a:endParaRPr lang="en-US" sz="3600" dirty="0">
              <a:latin typeface="Caslon 540" pitchFamily="18" charset="0"/>
            </a:endParaRPr>
          </a:p>
        </p:txBody>
      </p:sp>
      <p:sp>
        <p:nvSpPr>
          <p:cNvPr id="4" name="Footer Placeholder 3"/>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642257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Small English department </a:t>
            </a:r>
          </a:p>
          <a:p>
            <a:r>
              <a:rPr lang="en-US" dirty="0" smtClean="0"/>
              <a:t>International students – mostly graduate &amp; mostly required</a:t>
            </a:r>
          </a:p>
          <a:p>
            <a:r>
              <a:rPr lang="en-US" dirty="0" smtClean="0"/>
              <a:t>Some undergrads &amp; some volunteers</a:t>
            </a:r>
          </a:p>
          <a:p>
            <a:r>
              <a:rPr lang="en-US" dirty="0" smtClean="0"/>
              <a:t>Interviewed six USC instructors last year</a:t>
            </a:r>
          </a:p>
          <a:p>
            <a:r>
              <a:rPr lang="en-US" dirty="0" smtClean="0"/>
              <a:t>Interviewed three additional lecturers in February and March 2016</a:t>
            </a:r>
          </a:p>
          <a:p>
            <a:r>
              <a:rPr lang="en-US" dirty="0" smtClean="0"/>
              <a:t>20 minute – 45 minute interviews</a:t>
            </a:r>
          </a:p>
          <a:p>
            <a:endParaRPr lang="en-US" dirty="0"/>
          </a:p>
        </p:txBody>
      </p:sp>
      <p:sp>
        <p:nvSpPr>
          <p:cNvPr id="3" name="Title 2"/>
          <p:cNvSpPr>
            <a:spLocks noGrp="1"/>
          </p:cNvSpPr>
          <p:nvPr>
            <p:ph type="title"/>
          </p:nvPr>
        </p:nvSpPr>
        <p:spPr/>
        <p:txBody>
          <a:bodyPr/>
          <a:lstStyle/>
          <a:p>
            <a:r>
              <a:rPr lang="en-US" dirty="0" smtClean="0"/>
              <a:t>USC ALI Interviews </a:t>
            </a:r>
            <a:endParaRPr lang="en-US" dirty="0"/>
          </a:p>
        </p:txBody>
      </p:sp>
      <p:sp>
        <p:nvSpPr>
          <p:cNvPr id="4" name="Footer Placeholder 3"/>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715093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endParaRPr lang="en-US" dirty="0" smtClean="0"/>
          </a:p>
          <a:p>
            <a:r>
              <a:rPr lang="en-US" dirty="0" smtClean="0"/>
              <a:t>We have no good choices for academic &amp; professional writing.        JK</a:t>
            </a:r>
          </a:p>
          <a:p>
            <a:r>
              <a:rPr lang="en-US" dirty="0" smtClean="0"/>
              <a:t>Writing has changed with social media; textbooks not so much.      RJ</a:t>
            </a:r>
          </a:p>
          <a:p>
            <a:r>
              <a:rPr lang="en-US" dirty="0" smtClean="0"/>
              <a:t>Students expect to buy a textbook; make it a reference. 	         BG</a:t>
            </a:r>
          </a:p>
          <a:p>
            <a:r>
              <a:rPr lang="en-US" dirty="0" smtClean="0"/>
              <a:t>It’s impossible to predict next tech apps; you can’t future proof books. BW</a:t>
            </a:r>
          </a:p>
          <a:p>
            <a:r>
              <a:rPr lang="en-US" dirty="0" smtClean="0"/>
              <a:t>I’m not a page turner; I’m a creative educator.			           KCG</a:t>
            </a:r>
          </a:p>
          <a:p>
            <a:r>
              <a:rPr lang="en-US" dirty="0" smtClean="0"/>
              <a:t>Our students don’t need textbooks; they need to write in their field.  JP</a:t>
            </a:r>
            <a:endParaRPr lang="en-US" dirty="0"/>
          </a:p>
        </p:txBody>
      </p:sp>
      <p:sp>
        <p:nvSpPr>
          <p:cNvPr id="3" name="Title 2"/>
          <p:cNvSpPr>
            <a:spLocks noGrp="1"/>
          </p:cNvSpPr>
          <p:nvPr>
            <p:ph type="title"/>
          </p:nvPr>
        </p:nvSpPr>
        <p:spPr/>
        <p:txBody>
          <a:bodyPr/>
          <a:lstStyle/>
          <a:p>
            <a:r>
              <a:rPr lang="en-US" dirty="0" smtClean="0"/>
              <a:t>Six Perspectives on Writing Textbooks</a:t>
            </a:r>
            <a:endParaRPr lang="en-US" dirty="0"/>
          </a:p>
        </p:txBody>
      </p:sp>
      <p:sp>
        <p:nvSpPr>
          <p:cNvPr id="4" name="Footer Placeholder 3"/>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702528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Barry Griner – Master Lecturer, former writing coordinator</a:t>
            </a:r>
          </a:p>
          <a:p>
            <a:r>
              <a:rPr lang="en-US" dirty="0" smtClean="0"/>
              <a:t>Students expect to buy a textbook</a:t>
            </a:r>
          </a:p>
          <a:p>
            <a:r>
              <a:rPr lang="en-US" dirty="0" smtClean="0"/>
              <a:t>Students want an appropriate, challenging  (non-ESL) textbook </a:t>
            </a:r>
          </a:p>
          <a:p>
            <a:r>
              <a:rPr lang="en-US" dirty="0" smtClean="0"/>
              <a:t>Focus on smaller, academic writing tasks for ESL students</a:t>
            </a:r>
          </a:p>
          <a:p>
            <a:r>
              <a:rPr lang="en-US" dirty="0" smtClean="0"/>
              <a:t>Emphasize learning expectations as a junior member of a field</a:t>
            </a:r>
          </a:p>
          <a:p>
            <a:r>
              <a:rPr lang="en-US" dirty="0" smtClean="0"/>
              <a:t>Promote as a reference book and a “keeper”</a:t>
            </a:r>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Five Perspectives on Writing Textbooks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1359" y="2675467"/>
            <a:ext cx="2038350" cy="2857500"/>
          </a:xfrm>
          <a:prstGeom prst="rect">
            <a:avLst/>
          </a:prstGeom>
        </p:spPr>
      </p:pic>
      <p:sp>
        <p:nvSpPr>
          <p:cNvPr id="5" name="Footer Placeholder 4"/>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985610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Julie Kirkpatrick  - Senior Lecturer &amp; testing coordinator</a:t>
            </a:r>
          </a:p>
          <a:p>
            <a:r>
              <a:rPr lang="en-US" dirty="0" smtClean="0"/>
              <a:t>Teaches intermediate writing class</a:t>
            </a:r>
          </a:p>
          <a:p>
            <a:r>
              <a:rPr lang="en-US" dirty="0" smtClean="0"/>
              <a:t>Need textbooks that provide academic and business writing  </a:t>
            </a:r>
          </a:p>
          <a:p>
            <a:r>
              <a:rPr lang="en-US" dirty="0" smtClean="0"/>
              <a:t>“We don’t have good choices.” </a:t>
            </a:r>
          </a:p>
          <a:p>
            <a:r>
              <a:rPr lang="en-US" dirty="0"/>
              <a:t> </a:t>
            </a:r>
            <a:r>
              <a:rPr lang="en-US" dirty="0" smtClean="0"/>
              <a:t>Reading and writing too hard given grammar skills</a:t>
            </a:r>
          </a:p>
          <a:p>
            <a:r>
              <a:rPr lang="en-US" dirty="0" smtClean="0"/>
              <a:t> Used parts of a out of print 1987 writing textbook</a:t>
            </a:r>
          </a:p>
          <a:p>
            <a:endParaRPr lang="en-US" dirty="0" smtClean="0"/>
          </a:p>
        </p:txBody>
      </p:sp>
      <p:sp>
        <p:nvSpPr>
          <p:cNvPr id="3" name="Title 2"/>
          <p:cNvSpPr>
            <a:spLocks noGrp="1"/>
          </p:cNvSpPr>
          <p:nvPr>
            <p:ph type="title"/>
          </p:nvPr>
        </p:nvSpPr>
        <p:spPr/>
        <p:txBody>
          <a:bodyPr/>
          <a:lstStyle/>
          <a:p>
            <a:r>
              <a:rPr lang="en-US" dirty="0" smtClean="0"/>
              <a:t>Five Perspectives on Writing Textbooks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3709" y="3023321"/>
            <a:ext cx="1266825" cy="1704975"/>
          </a:xfrm>
          <a:prstGeom prst="rect">
            <a:avLst/>
          </a:prstGeom>
        </p:spPr>
      </p:pic>
      <p:sp>
        <p:nvSpPr>
          <p:cNvPr id="5" name="Footer Placeholder 4"/>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93322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Richard Jones – part time ALI lecturer and editor of Japanese academics</a:t>
            </a:r>
          </a:p>
          <a:p>
            <a:r>
              <a:rPr lang="en-US" dirty="0" smtClean="0"/>
              <a:t>Writing has changed with social media and technology</a:t>
            </a:r>
          </a:p>
          <a:p>
            <a:r>
              <a:rPr lang="en-US" dirty="0" smtClean="0"/>
              <a:t>Students need help with vocabulary and register</a:t>
            </a:r>
          </a:p>
          <a:p>
            <a:r>
              <a:rPr lang="en-US" dirty="0" smtClean="0"/>
              <a:t>Focus writing tasks on transferrable skills in short exercises</a:t>
            </a:r>
          </a:p>
          <a:p>
            <a:r>
              <a:rPr lang="en-US" dirty="0"/>
              <a:t>S</a:t>
            </a:r>
            <a:r>
              <a:rPr lang="en-US" dirty="0" smtClean="0"/>
              <a:t>tudents must tell stories in English to different audiences</a:t>
            </a:r>
          </a:p>
          <a:p>
            <a:r>
              <a:rPr lang="en-US" dirty="0" smtClean="0"/>
              <a:t>Help students write for academic, professional, and social audiences</a:t>
            </a:r>
          </a:p>
          <a:p>
            <a:endParaRPr lang="en-US" dirty="0"/>
          </a:p>
        </p:txBody>
      </p:sp>
      <p:sp>
        <p:nvSpPr>
          <p:cNvPr id="3" name="Title 2"/>
          <p:cNvSpPr>
            <a:spLocks noGrp="1"/>
          </p:cNvSpPr>
          <p:nvPr>
            <p:ph type="title"/>
          </p:nvPr>
        </p:nvSpPr>
        <p:spPr/>
        <p:txBody>
          <a:bodyPr/>
          <a:lstStyle/>
          <a:p>
            <a:r>
              <a:rPr lang="en-US" dirty="0" smtClean="0"/>
              <a:t>Five Perspectives on Writing Textbooks</a:t>
            </a:r>
            <a:endParaRPr lang="en-US" dirty="0"/>
          </a:p>
        </p:txBody>
      </p:sp>
      <p:sp>
        <p:nvSpPr>
          <p:cNvPr id="4" name="Footer Placeholder 3"/>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429489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Brent Warner– IEP and community college writing instructor</a:t>
            </a:r>
          </a:p>
          <a:p>
            <a:r>
              <a:rPr lang="en-US" dirty="0" smtClean="0"/>
              <a:t>It’s impossible to predict which next tech apps students will use</a:t>
            </a:r>
          </a:p>
          <a:p>
            <a:r>
              <a:rPr lang="en-US" dirty="0" smtClean="0"/>
              <a:t>“You can’t future proof books. Look at all the </a:t>
            </a:r>
            <a:r>
              <a:rPr lang="en-US" dirty="0" err="1" smtClean="0"/>
              <a:t>MySpace</a:t>
            </a:r>
            <a:r>
              <a:rPr lang="en-US" dirty="0" smtClean="0"/>
              <a:t> references!”</a:t>
            </a:r>
          </a:p>
          <a:p>
            <a:r>
              <a:rPr lang="en-US" dirty="0" smtClean="0"/>
              <a:t>Writing has changed. Teach online writing with blogs.</a:t>
            </a:r>
          </a:p>
          <a:p>
            <a:r>
              <a:rPr lang="en-US" dirty="0" smtClean="0"/>
              <a:t>“Too many English teachers are luddites.”</a:t>
            </a:r>
          </a:p>
        </p:txBody>
      </p:sp>
      <p:sp>
        <p:nvSpPr>
          <p:cNvPr id="3" name="Title 2"/>
          <p:cNvSpPr>
            <a:spLocks noGrp="1"/>
          </p:cNvSpPr>
          <p:nvPr>
            <p:ph type="title"/>
          </p:nvPr>
        </p:nvSpPr>
        <p:spPr/>
        <p:txBody>
          <a:bodyPr/>
          <a:lstStyle/>
          <a:p>
            <a:r>
              <a:rPr lang="en-US" dirty="0" smtClean="0"/>
              <a:t>Five Perspectives on Writing Textbooks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5534" y="4000500"/>
            <a:ext cx="1905000" cy="2857500"/>
          </a:xfrm>
          <a:prstGeom prst="rect">
            <a:avLst/>
          </a:prstGeom>
        </p:spPr>
      </p:pic>
      <p:sp>
        <p:nvSpPr>
          <p:cNvPr id="5" name="Footer Placeholder 4"/>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423385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James J. Polk - Senior Lecturer and textbook writer</a:t>
            </a:r>
          </a:p>
          <a:p>
            <a:r>
              <a:rPr lang="en-US" dirty="0" smtClean="0"/>
              <a:t>Graduate students write for specific audiences with precise vocabulary.</a:t>
            </a:r>
          </a:p>
          <a:p>
            <a:r>
              <a:rPr lang="en-US" dirty="0" smtClean="0"/>
              <a:t>Teach skeletal phrases and collocation</a:t>
            </a:r>
          </a:p>
          <a:p>
            <a:r>
              <a:rPr lang="en-US" dirty="0" smtClean="0"/>
              <a:t>Analyze papers from their own disciplines</a:t>
            </a:r>
          </a:p>
          <a:p>
            <a:r>
              <a:rPr lang="en-US" dirty="0" smtClean="0"/>
              <a:t>“Our students don’t need textbooks.”</a:t>
            </a:r>
          </a:p>
          <a:p>
            <a:endParaRPr lang="en-US" dirty="0"/>
          </a:p>
        </p:txBody>
      </p:sp>
      <p:sp>
        <p:nvSpPr>
          <p:cNvPr id="3" name="Title 2"/>
          <p:cNvSpPr>
            <a:spLocks noGrp="1"/>
          </p:cNvSpPr>
          <p:nvPr>
            <p:ph type="title"/>
          </p:nvPr>
        </p:nvSpPr>
        <p:spPr/>
        <p:txBody>
          <a:bodyPr/>
          <a:lstStyle/>
          <a:p>
            <a:r>
              <a:rPr lang="en-US" dirty="0" smtClean="0"/>
              <a:t>Five Perspectives on Writing Textbooks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3953" y="3785754"/>
            <a:ext cx="2206337" cy="2833255"/>
          </a:xfrm>
          <a:prstGeom prst="rect">
            <a:avLst/>
          </a:prstGeom>
        </p:spPr>
      </p:pic>
      <p:sp>
        <p:nvSpPr>
          <p:cNvPr id="4" name="Footer Placeholder 3"/>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753038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Santa Monica Community College </a:t>
            </a:r>
          </a:p>
          <a:p>
            <a:r>
              <a:rPr lang="en-US" dirty="0" smtClean="0"/>
              <a:t>Advanced ESL Conversation (non-credit)</a:t>
            </a:r>
          </a:p>
          <a:p>
            <a:r>
              <a:rPr lang="en-US" dirty="0" smtClean="0"/>
              <a:t>Expensive Textbook with vocabulary lists and cartoons</a:t>
            </a:r>
          </a:p>
          <a:p>
            <a:r>
              <a:rPr lang="en-US" dirty="0" smtClean="0"/>
              <a:t>Materials for class – ages 18-87,  many native tongues</a:t>
            </a:r>
          </a:p>
          <a:p>
            <a:r>
              <a:rPr lang="en-US" dirty="0" smtClean="0"/>
              <a:t>Students chose topics</a:t>
            </a:r>
          </a:p>
          <a:p>
            <a:r>
              <a:rPr lang="en-US" dirty="0" smtClean="0"/>
              <a:t>Many students volunteered for class – over and over</a:t>
            </a:r>
          </a:p>
          <a:p>
            <a:endParaRPr lang="en-US" dirty="0"/>
          </a:p>
          <a:p>
            <a:endParaRPr lang="en-US" dirty="0"/>
          </a:p>
        </p:txBody>
      </p:sp>
      <p:sp>
        <p:nvSpPr>
          <p:cNvPr id="2" name="Title 1"/>
          <p:cNvSpPr>
            <a:spLocks noGrp="1"/>
          </p:cNvSpPr>
          <p:nvPr>
            <p:ph type="title"/>
          </p:nvPr>
        </p:nvSpPr>
        <p:spPr/>
        <p:txBody>
          <a:bodyPr>
            <a:normAutofit/>
          </a:bodyPr>
          <a:lstStyle/>
          <a:p>
            <a:pPr algn="l"/>
            <a:r>
              <a:rPr lang="en-US" sz="3600" dirty="0">
                <a:latin typeface="Caslon 540" pitchFamily="18" charset="0"/>
              </a:rPr>
              <a:t>My </a:t>
            </a:r>
            <a:r>
              <a:rPr lang="en-US" sz="3600" dirty="0" smtClean="0">
                <a:latin typeface="Caslon 540" pitchFamily="18" charset="0"/>
              </a:rPr>
              <a:t>Story: Creating </a:t>
            </a:r>
            <a:r>
              <a:rPr lang="en-US" sz="3600" dirty="0">
                <a:latin typeface="Caslon 540" pitchFamily="18" charset="0"/>
              </a:rPr>
              <a:t>Materials </a:t>
            </a:r>
            <a:r>
              <a:rPr lang="en-US" sz="3600" dirty="0" smtClean="0">
                <a:latin typeface="Caslon 540" pitchFamily="18" charset="0"/>
              </a:rPr>
              <a:t/>
            </a:r>
            <a:br>
              <a:rPr lang="en-US" sz="3600" dirty="0" smtClean="0">
                <a:latin typeface="Caslon 540" pitchFamily="18" charset="0"/>
              </a:rPr>
            </a:br>
            <a:r>
              <a:rPr lang="en-US" sz="3600" dirty="0" smtClean="0">
                <a:latin typeface="Caslon 540" pitchFamily="18" charset="0"/>
              </a:rPr>
              <a:t>for </a:t>
            </a:r>
            <a:r>
              <a:rPr lang="en-US" sz="3600" dirty="0">
                <a:latin typeface="Caslon 540" pitchFamily="18" charset="0"/>
              </a:rPr>
              <a:t>an Advanced Conversation Class</a:t>
            </a:r>
          </a:p>
        </p:txBody>
      </p:sp>
      <p:sp>
        <p:nvSpPr>
          <p:cNvPr id="4" name="Footer Placeholder 3"/>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826003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Teacher for over 25 years</a:t>
            </a:r>
          </a:p>
          <a:p>
            <a:r>
              <a:rPr lang="en-US" dirty="0" smtClean="0"/>
              <a:t>Always found gaps between my students &amp; the textbooks</a:t>
            </a:r>
          </a:p>
          <a:p>
            <a:r>
              <a:rPr lang="en-US" dirty="0" smtClean="0"/>
              <a:t>Bed-</a:t>
            </a:r>
            <a:r>
              <a:rPr lang="en-US" dirty="0" err="1" smtClean="0"/>
              <a:t>Stuy</a:t>
            </a:r>
            <a:r>
              <a:rPr lang="en-US" dirty="0" smtClean="0"/>
              <a:t> Outreach H.S. – late and too difficult</a:t>
            </a:r>
            <a:endParaRPr lang="en-US" dirty="0"/>
          </a:p>
          <a:p>
            <a:r>
              <a:rPr lang="en-US" dirty="0" smtClean="0"/>
              <a:t>USC Engineering Writing Program </a:t>
            </a:r>
          </a:p>
          <a:p>
            <a:r>
              <a:rPr lang="en-US" dirty="0" smtClean="0"/>
              <a:t>Current USC American Language Institute (ALI)</a:t>
            </a:r>
          </a:p>
        </p:txBody>
      </p:sp>
      <p:sp>
        <p:nvSpPr>
          <p:cNvPr id="3" name="Title 2"/>
          <p:cNvSpPr>
            <a:spLocks noGrp="1"/>
          </p:cNvSpPr>
          <p:nvPr>
            <p:ph type="title"/>
          </p:nvPr>
        </p:nvSpPr>
        <p:spPr/>
        <p:txBody>
          <a:bodyPr/>
          <a:lstStyle/>
          <a:p>
            <a:r>
              <a:rPr lang="en-US" dirty="0" smtClean="0"/>
              <a:t>Personal Biases </a:t>
            </a:r>
            <a:endParaRPr lang="en-US" dirty="0"/>
          </a:p>
        </p:txBody>
      </p:sp>
      <p:sp>
        <p:nvSpPr>
          <p:cNvPr id="4" name="Footer Placeholder 3"/>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756319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llarphotoclub_52332452.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3633" t="105" r="1" b="7589"/>
          <a:stretch/>
        </p:blipFill>
        <p:spPr>
          <a:xfrm>
            <a:off x="1610275" y="2674938"/>
            <a:ext cx="9878483" cy="4183062"/>
          </a:xfrm>
        </p:spPr>
      </p:pic>
      <p:sp>
        <p:nvSpPr>
          <p:cNvPr id="3" name="Title 2"/>
          <p:cNvSpPr>
            <a:spLocks noGrp="1"/>
          </p:cNvSpPr>
          <p:nvPr>
            <p:ph type="title"/>
          </p:nvPr>
        </p:nvSpPr>
        <p:spPr/>
        <p:txBody>
          <a:bodyPr/>
          <a:lstStyle/>
          <a:p>
            <a:pPr algn="l"/>
            <a:r>
              <a:rPr lang="en-US" dirty="0">
                <a:latin typeface="Caslon 540" pitchFamily="18" charset="0"/>
                <a:cs typeface="Adobe Caslon Pro SmBd"/>
              </a:rPr>
              <a:t>Why do it? </a:t>
            </a:r>
            <a:endParaRPr lang="en-US" dirty="0">
              <a:latin typeface="Caslon 540" pitchFamily="18" charset="0"/>
            </a:endParaRPr>
          </a:p>
        </p:txBody>
      </p:sp>
      <p:sp>
        <p:nvSpPr>
          <p:cNvPr id="6" name="Content Placeholder 1"/>
          <p:cNvSpPr txBox="1">
            <a:spLocks/>
          </p:cNvSpPr>
          <p:nvPr/>
        </p:nvSpPr>
        <p:spPr>
          <a:xfrm>
            <a:off x="764335" y="2418685"/>
            <a:ext cx="5647583" cy="370747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nSpc>
                <a:spcPct val="140000"/>
              </a:lnSpc>
            </a:pPr>
            <a:r>
              <a:rPr lang="en-US" sz="2000" dirty="0" smtClean="0">
                <a:latin typeface="Myriad Pro"/>
              </a:rPr>
              <a:t>Contributes to the field as teacher &amp; writer</a:t>
            </a:r>
          </a:p>
          <a:p>
            <a:pPr>
              <a:lnSpc>
                <a:spcPct val="140000"/>
              </a:lnSpc>
            </a:pPr>
            <a:r>
              <a:rPr lang="en-US" sz="2000" dirty="0" smtClean="0">
                <a:latin typeface="Myriad Pro"/>
              </a:rPr>
              <a:t>Improves your teaching </a:t>
            </a:r>
          </a:p>
          <a:p>
            <a:pPr>
              <a:lnSpc>
                <a:spcPct val="140000"/>
              </a:lnSpc>
            </a:pPr>
            <a:r>
              <a:rPr lang="en-US" sz="2000" dirty="0" smtClean="0">
                <a:latin typeface="Myriad Pro"/>
              </a:rPr>
              <a:t>Encourages reflection </a:t>
            </a:r>
          </a:p>
          <a:p>
            <a:pPr>
              <a:lnSpc>
                <a:spcPct val="140000"/>
              </a:lnSpc>
            </a:pPr>
            <a:r>
              <a:rPr lang="en-US" sz="2000" dirty="0" smtClean="0">
                <a:latin typeface="Myriad Pro"/>
              </a:rPr>
              <a:t>Share experiences &amp; values</a:t>
            </a:r>
          </a:p>
          <a:p>
            <a:pPr>
              <a:lnSpc>
                <a:spcPct val="140000"/>
              </a:lnSpc>
            </a:pPr>
            <a:r>
              <a:rPr lang="en-US" sz="2000" dirty="0" smtClean="0">
                <a:latin typeface="Myriad Pro"/>
              </a:rPr>
              <a:t>Professional development</a:t>
            </a:r>
          </a:p>
          <a:p>
            <a:pPr>
              <a:lnSpc>
                <a:spcPct val="140000"/>
              </a:lnSpc>
            </a:pPr>
            <a:r>
              <a:rPr lang="en-US" sz="2000" dirty="0" smtClean="0">
                <a:latin typeface="Myriad Pro"/>
              </a:rPr>
              <a:t>New career opportunities </a:t>
            </a:r>
          </a:p>
          <a:p>
            <a:pPr>
              <a:lnSpc>
                <a:spcPct val="140000"/>
              </a:lnSpc>
            </a:pPr>
            <a:r>
              <a:rPr lang="en-US" sz="2000" dirty="0" smtClean="0">
                <a:latin typeface="Myriad Pro"/>
              </a:rPr>
              <a:t>Open up new revenue sources</a:t>
            </a:r>
          </a:p>
        </p:txBody>
      </p:sp>
      <p:sp>
        <p:nvSpPr>
          <p:cNvPr id="9" name="Slide Number Placeholder 8"/>
          <p:cNvSpPr>
            <a:spLocks noGrp="1"/>
          </p:cNvSpPr>
          <p:nvPr>
            <p:ph type="sldNum" sz="quarter" idx="12"/>
          </p:nvPr>
        </p:nvSpPr>
        <p:spPr/>
        <p:txBody>
          <a:bodyPr/>
          <a:lstStyle/>
          <a:p>
            <a:fld id="{7FD6AEA5-7A1C-BA48-886D-161F3D0C3F54}" type="slidenum">
              <a:rPr lang="en-US" smtClean="0">
                <a:solidFill>
                  <a:srgbClr val="FFFFFF"/>
                </a:solidFill>
              </a:rPr>
              <a:t>20</a:t>
            </a:fld>
            <a:endParaRPr lang="en-US" dirty="0">
              <a:solidFill>
                <a:srgbClr val="FFFFFF"/>
              </a:solidFill>
            </a:endParaRPr>
          </a:p>
        </p:txBody>
      </p:sp>
      <p:sp>
        <p:nvSpPr>
          <p:cNvPr id="2" name="Footer Placeholder 1"/>
          <p:cNvSpPr>
            <a:spLocks noGrp="1"/>
          </p:cNvSpPr>
          <p:nvPr>
            <p:ph type="ftr" sz="quarter" idx="11"/>
          </p:nvPr>
        </p:nvSpPr>
        <p:spPr/>
        <p:txBody>
          <a:bodyPr/>
          <a:lstStyle/>
          <a:p>
            <a:r>
              <a:rPr lang="en-US" smtClean="0"/>
              <a:t>Are ELT Publishers and ESOL Teachers on the Same Page?  MWIS Panel - TESOL 2016 </a:t>
            </a:r>
            <a:endParaRPr lang="en-US" dirty="0"/>
          </a:p>
        </p:txBody>
      </p:sp>
    </p:spTree>
    <p:extLst>
      <p:ext uri="{BB962C8B-B14F-4D97-AF65-F5344CB8AC3E}">
        <p14:creationId xmlns:p14="http://schemas.microsoft.com/office/powerpoint/2010/main" val="3512598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Caslon 540" pitchFamily="18" charset="0"/>
              </a:rPr>
              <a:t>Do your research as a self-publisher!</a:t>
            </a:r>
            <a:endParaRPr lang="en-US" dirty="0">
              <a:latin typeface="Caslon 540" pitchFamily="18" charset="0"/>
            </a:endParaRPr>
          </a:p>
        </p:txBody>
      </p:sp>
      <p:sp>
        <p:nvSpPr>
          <p:cNvPr id="3" name="Slide Number Placeholder 2"/>
          <p:cNvSpPr>
            <a:spLocks noGrp="1"/>
          </p:cNvSpPr>
          <p:nvPr>
            <p:ph type="sldNum" sz="quarter" idx="12"/>
          </p:nvPr>
        </p:nvSpPr>
        <p:spPr/>
        <p:txBody>
          <a:bodyPr/>
          <a:lstStyle/>
          <a:p>
            <a:fld id="{7FD6AEA5-7A1C-BA48-886D-161F3D0C3F54}" type="slidenum">
              <a:rPr lang="en-US" smtClean="0"/>
              <a:t>21</a:t>
            </a:fld>
            <a:endParaRPr lang="en-US"/>
          </a:p>
        </p:txBody>
      </p:sp>
      <p:sp>
        <p:nvSpPr>
          <p:cNvPr id="5" name="Content Placeholder 4"/>
          <p:cNvSpPr>
            <a:spLocks noGrp="1"/>
          </p:cNvSpPr>
          <p:nvPr>
            <p:ph sz="quarter" idx="14"/>
          </p:nvPr>
        </p:nvSpPr>
        <p:spPr>
          <a:xfrm>
            <a:off x="6209792" y="2736708"/>
            <a:ext cx="5096256" cy="3447288"/>
          </a:xfrm>
        </p:spPr>
        <p:txBody>
          <a:bodyPr/>
          <a:lstStyle/>
          <a:p>
            <a:pPr marL="0" indent="0">
              <a:buNone/>
            </a:pPr>
            <a:r>
              <a:rPr lang="en-US" dirty="0">
                <a:latin typeface="Myriad Pro"/>
              </a:rPr>
              <a:t>Plus: </a:t>
            </a:r>
          </a:p>
          <a:p>
            <a:pPr marL="301943" lvl="1" indent="0">
              <a:buNone/>
            </a:pPr>
            <a:r>
              <a:rPr lang="en-US" sz="1400" dirty="0">
                <a:latin typeface="Myriad Pro"/>
              </a:rPr>
              <a:t>Friedlander, Joel. "10 Things You Need to Know About Self-Publishing." </a:t>
            </a:r>
            <a:r>
              <a:rPr lang="en-US" sz="1400" i="1" dirty="0">
                <a:latin typeface="Myriad Pro"/>
              </a:rPr>
              <a:t>The Book Designer</a:t>
            </a:r>
            <a:r>
              <a:rPr lang="en-US" sz="1400" dirty="0">
                <a:latin typeface="Myriad Pro"/>
              </a:rPr>
              <a:t>. </a:t>
            </a:r>
            <a:r>
              <a:rPr lang="en-US" sz="1400" dirty="0" err="1">
                <a:latin typeface="Myriad Pro"/>
              </a:rPr>
              <a:t>N.p</a:t>
            </a:r>
            <a:r>
              <a:rPr lang="en-US" sz="1400" dirty="0">
                <a:latin typeface="Myriad Pro"/>
              </a:rPr>
              <a:t>., </a:t>
            </a:r>
            <a:r>
              <a:rPr lang="en-US" sz="1400" dirty="0" err="1">
                <a:latin typeface="Myriad Pro"/>
              </a:rPr>
              <a:t>n.d.</a:t>
            </a:r>
            <a:r>
              <a:rPr lang="en-US" sz="1400" dirty="0">
                <a:latin typeface="Myriad Pro"/>
              </a:rPr>
              <a:t> Web. Mar. 2016.</a:t>
            </a:r>
          </a:p>
          <a:p>
            <a:pPr lvl="2"/>
            <a:r>
              <a:rPr lang="en-US" sz="1600" dirty="0">
                <a:latin typeface="Myriad Pro"/>
              </a:rPr>
              <a:t>(Points 7-10 are exceptionally useful.)</a:t>
            </a:r>
          </a:p>
          <a:p>
            <a:endParaRPr lang="en-US" dirty="0"/>
          </a:p>
        </p:txBody>
      </p:sp>
      <p:sp>
        <p:nvSpPr>
          <p:cNvPr id="7" name="8-Point Star 6"/>
          <p:cNvSpPr/>
          <p:nvPr/>
        </p:nvSpPr>
        <p:spPr>
          <a:xfrm rot="20700000">
            <a:off x="6407791" y="4580625"/>
            <a:ext cx="1759357" cy="1319518"/>
          </a:xfrm>
          <a:prstGeom prst="star8">
            <a:avLst/>
          </a:prstGeom>
          <a:solidFill>
            <a:srgbClr val="D7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20636321">
            <a:off x="6518308" y="4762796"/>
            <a:ext cx="1741417" cy="1477328"/>
          </a:xfrm>
          <a:prstGeom prst="rect">
            <a:avLst/>
          </a:prstGeom>
          <a:noFill/>
          <a:effectLst>
            <a:outerShdw blurRad="50800" dist="38100" algn="l" rotWithShape="0">
              <a:prstClr val="black">
                <a:alpha val="40000"/>
              </a:prstClr>
            </a:outerShdw>
          </a:effectLst>
        </p:spPr>
        <p:txBody>
          <a:bodyPr wrap="square" rtlCol="0">
            <a:spAutoFit/>
          </a:bodyPr>
          <a:lstStyle/>
          <a:p>
            <a:pPr algn="ctr">
              <a:lnSpc>
                <a:spcPct val="140000"/>
              </a:lnSpc>
            </a:pPr>
            <a:r>
              <a:rPr lang="en-US" b="1" dirty="0" smtClean="0">
                <a:solidFill>
                  <a:schemeClr val="bg1"/>
                </a:solidFill>
                <a:latin typeface="Myriad Pro"/>
                <a:cs typeface="Myriad Pro"/>
              </a:rPr>
              <a:t>FREE </a:t>
            </a:r>
            <a:r>
              <a:rPr lang="en-US" sz="1200" b="1" dirty="0" smtClean="0">
                <a:solidFill>
                  <a:schemeClr val="bg1"/>
                </a:solidFill>
                <a:latin typeface="Myriad Pro"/>
                <a:cs typeface="Myriad Pro"/>
              </a:rPr>
              <a:t>RESOURCE!</a:t>
            </a:r>
          </a:p>
          <a:p>
            <a:endParaRPr lang="en-US" sz="1600" b="1" dirty="0">
              <a:solidFill>
                <a:schemeClr val="bg1"/>
              </a:solidFill>
              <a:latin typeface="Myriad Pro"/>
              <a:cs typeface="Myriad Pro"/>
            </a:endParaRPr>
          </a:p>
          <a:p>
            <a:endParaRPr lang="en-US" sz="1600" b="1" dirty="0" smtClean="0">
              <a:solidFill>
                <a:schemeClr val="bg1"/>
              </a:solidFill>
              <a:latin typeface="Myriad Pro"/>
              <a:cs typeface="Myriad Pro"/>
            </a:endParaRPr>
          </a:p>
          <a:p>
            <a:endParaRPr lang="en-US" sz="1600" b="1" dirty="0">
              <a:solidFill>
                <a:schemeClr val="bg1"/>
              </a:solidFill>
              <a:latin typeface="Myriad Pro"/>
              <a:cs typeface="Myriad Pro"/>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1715" y="4401312"/>
            <a:ext cx="2374900" cy="2286000"/>
          </a:xfrm>
          <a:prstGeom prst="rect">
            <a:avLst/>
          </a:prstGeom>
        </p:spPr>
      </p:pic>
      <p:pic>
        <p:nvPicPr>
          <p:cNvPr id="11" name="Content Placeholder 10"/>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17956" y="2265342"/>
            <a:ext cx="5096933" cy="3372970"/>
          </a:xfrm>
        </p:spPr>
      </p:pic>
      <p:sp>
        <p:nvSpPr>
          <p:cNvPr id="4" name="Footer Placeholder 3"/>
          <p:cNvSpPr>
            <a:spLocks noGrp="1"/>
          </p:cNvSpPr>
          <p:nvPr>
            <p:ph type="ftr" sz="quarter" idx="11"/>
          </p:nvPr>
        </p:nvSpPr>
        <p:spPr/>
        <p:txBody>
          <a:bodyPr/>
          <a:lstStyle/>
          <a:p>
            <a:r>
              <a:rPr lang="en-US" smtClean="0"/>
              <a:t>Are ELT Publishers and ESOL Teachers on the Same Page?  MWIS Panel - TESOL 2016 </a:t>
            </a:r>
            <a:endParaRPr lang="en-US" dirty="0"/>
          </a:p>
        </p:txBody>
      </p:sp>
    </p:spTree>
    <p:extLst>
      <p:ext uri="{BB962C8B-B14F-4D97-AF65-F5344CB8AC3E}">
        <p14:creationId xmlns:p14="http://schemas.microsoft.com/office/powerpoint/2010/main" val="338326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043" y="1145356"/>
            <a:ext cx="10363200" cy="1789314"/>
          </a:xfrm>
        </p:spPr>
        <p:txBody>
          <a:bodyPr>
            <a:normAutofit fontScale="90000"/>
          </a:bodyPr>
          <a:lstStyle/>
          <a:p>
            <a:pPr>
              <a:lnSpc>
                <a:spcPct val="140000"/>
              </a:lnSpc>
            </a:pPr>
            <a:r>
              <a:rPr lang="en-US" sz="3600" dirty="0">
                <a:latin typeface="Caslon 540" pitchFamily="18" charset="0"/>
                <a:cs typeface="Adobe Caslon Pro SmBd"/>
              </a:rPr>
              <a:t>“Success is going from failure to failure without losing enthusiasm.”</a:t>
            </a:r>
            <a:r>
              <a:rPr lang="en-US" sz="3600" dirty="0">
                <a:latin typeface="Adobe Caslon Pro SmBd"/>
                <a:cs typeface="Adobe Caslon Pro SmBd"/>
              </a:rPr>
              <a:t>	   </a:t>
            </a:r>
            <a:r>
              <a:rPr lang="en-US" sz="3100" dirty="0" smtClean="0">
                <a:latin typeface="Adobe Caslon Pro SmBd"/>
                <a:cs typeface="Adobe Caslon Pro SmBd"/>
              </a:rPr>
              <a:t/>
            </a:r>
            <a:br>
              <a:rPr lang="en-US" sz="3100" dirty="0" smtClean="0">
                <a:latin typeface="Adobe Caslon Pro SmBd"/>
                <a:cs typeface="Adobe Caslon Pro SmBd"/>
              </a:rPr>
            </a:br>
            <a:r>
              <a:rPr lang="en-US" dirty="0"/>
              <a:t>	</a:t>
            </a:r>
            <a:br>
              <a:rPr lang="en-US" dirty="0"/>
            </a:br>
            <a:endParaRPr lang="en-US" dirty="0"/>
          </a:p>
        </p:txBody>
      </p:sp>
      <p:sp>
        <p:nvSpPr>
          <p:cNvPr id="3" name="Text Placeholder 2"/>
          <p:cNvSpPr>
            <a:spLocks noGrp="1"/>
          </p:cNvSpPr>
          <p:nvPr>
            <p:ph type="body" idx="1"/>
          </p:nvPr>
        </p:nvSpPr>
        <p:spPr>
          <a:xfrm>
            <a:off x="1823153" y="2380388"/>
            <a:ext cx="8556979" cy="939801"/>
          </a:xfrm>
        </p:spPr>
        <p:txBody>
          <a:bodyPr/>
          <a:lstStyle/>
          <a:p>
            <a:r>
              <a:rPr lang="en-US" dirty="0">
                <a:latin typeface="Myriad Pro"/>
                <a:cs typeface="Myriad Pro"/>
              </a:rPr>
              <a:t>Winston Churchill (1874-1965)</a:t>
            </a:r>
          </a:p>
        </p:txBody>
      </p:sp>
      <p:sp>
        <p:nvSpPr>
          <p:cNvPr id="5" name="Slide Number Placeholder 4"/>
          <p:cNvSpPr>
            <a:spLocks noGrp="1"/>
          </p:cNvSpPr>
          <p:nvPr>
            <p:ph type="sldNum" sz="quarter" idx="12"/>
          </p:nvPr>
        </p:nvSpPr>
        <p:spPr/>
        <p:txBody>
          <a:bodyPr/>
          <a:lstStyle/>
          <a:p>
            <a:fld id="{7FD6AEA5-7A1C-BA48-886D-161F3D0C3F54}" type="slidenum">
              <a:rPr lang="en-US" smtClean="0"/>
              <a:t>22</a:t>
            </a:fld>
            <a:endParaRPr lang="en-US"/>
          </a:p>
        </p:txBody>
      </p:sp>
      <p:sp>
        <p:nvSpPr>
          <p:cNvPr id="4" name="Footer Placeholder 3"/>
          <p:cNvSpPr>
            <a:spLocks noGrp="1"/>
          </p:cNvSpPr>
          <p:nvPr>
            <p:ph type="ftr" sz="quarter" idx="11"/>
          </p:nvPr>
        </p:nvSpPr>
        <p:spPr/>
        <p:txBody>
          <a:bodyPr/>
          <a:lstStyle/>
          <a:p>
            <a:r>
              <a:rPr lang="en-US" smtClean="0"/>
              <a:t>Are ELT Publishers and ESOL Teachers on the Same Page?  MWIS Panel - TESOL 2016 </a:t>
            </a:r>
            <a:endParaRPr lang="en-US" dirty="0"/>
          </a:p>
        </p:txBody>
      </p:sp>
    </p:spTree>
    <p:extLst>
      <p:ext uri="{BB962C8B-B14F-4D97-AF65-F5344CB8AC3E}">
        <p14:creationId xmlns:p14="http://schemas.microsoft.com/office/powerpoint/2010/main" val="3601118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Caslon 540" pitchFamily="18" charset="0"/>
                <a:cs typeface="Adobe Caslon Pro SmBd"/>
              </a:rPr>
              <a:t>References</a:t>
            </a:r>
            <a:endParaRPr lang="en-US" dirty="0">
              <a:latin typeface="Caslon 540" pitchFamily="18" charset="0"/>
              <a:cs typeface="Adobe Caslon Pro SmBd"/>
            </a:endParaRPr>
          </a:p>
        </p:txBody>
      </p:sp>
      <p:sp>
        <p:nvSpPr>
          <p:cNvPr id="3" name="Content Placeholder 2"/>
          <p:cNvSpPr>
            <a:spLocks noGrp="1"/>
          </p:cNvSpPr>
          <p:nvPr>
            <p:ph sz="quarter" idx="13"/>
          </p:nvPr>
        </p:nvSpPr>
        <p:spPr>
          <a:xfrm>
            <a:off x="902207" y="2376606"/>
            <a:ext cx="5096256" cy="4243252"/>
          </a:xfrm>
        </p:spPr>
        <p:txBody>
          <a:bodyPr>
            <a:normAutofit fontScale="70000" lnSpcReduction="20000"/>
          </a:bodyPr>
          <a:lstStyle/>
          <a:p>
            <a:pPr>
              <a:lnSpc>
                <a:spcPct val="140000"/>
              </a:lnSpc>
            </a:pPr>
            <a:r>
              <a:rPr lang="en-US" dirty="0" err="1">
                <a:latin typeface="Myriad Pro"/>
              </a:rPr>
              <a:t>Bowerman</a:t>
            </a:r>
            <a:r>
              <a:rPr lang="en-US" dirty="0">
                <a:latin typeface="Myriad Pro"/>
              </a:rPr>
              <a:t>, Peter. </a:t>
            </a:r>
            <a:r>
              <a:rPr lang="en-US" i="1" dirty="0">
                <a:latin typeface="Myriad Pro"/>
              </a:rPr>
              <a:t>The Well-Fed Self-Publisher: How to Turn One Book into a Full-Time Living</a:t>
            </a:r>
            <a:r>
              <a:rPr lang="en-US" dirty="0">
                <a:latin typeface="Myriad Pro"/>
              </a:rPr>
              <a:t>. </a:t>
            </a:r>
            <a:r>
              <a:rPr lang="en-US" dirty="0" smtClean="0">
                <a:latin typeface="Myriad Pro"/>
              </a:rPr>
              <a:t>Revised ed. Atlanta</a:t>
            </a:r>
            <a:r>
              <a:rPr lang="en-US" dirty="0">
                <a:latin typeface="Myriad Pro"/>
              </a:rPr>
              <a:t>, GA: </a:t>
            </a:r>
            <a:r>
              <a:rPr lang="en-US" dirty="0" err="1">
                <a:latin typeface="Myriad Pro"/>
              </a:rPr>
              <a:t>Fanove</a:t>
            </a:r>
            <a:r>
              <a:rPr lang="en-US" dirty="0">
                <a:latin typeface="Myriad Pro"/>
              </a:rPr>
              <a:t> Pub., </a:t>
            </a:r>
            <a:r>
              <a:rPr lang="en-US" dirty="0" smtClean="0">
                <a:latin typeface="Myriad Pro"/>
              </a:rPr>
              <a:t>2013. </a:t>
            </a:r>
            <a:r>
              <a:rPr lang="en-US" dirty="0">
                <a:latin typeface="Myriad Pro"/>
              </a:rPr>
              <a:t>Print.</a:t>
            </a:r>
          </a:p>
          <a:p>
            <a:pPr>
              <a:lnSpc>
                <a:spcPct val="140000"/>
              </a:lnSpc>
            </a:pPr>
            <a:r>
              <a:rPr lang="en-US" dirty="0" err="1" smtClean="0">
                <a:latin typeface="Myriad Pro"/>
              </a:rPr>
              <a:t>Lepionka</a:t>
            </a:r>
            <a:r>
              <a:rPr lang="en-US" dirty="0">
                <a:latin typeface="Myriad Pro"/>
              </a:rPr>
              <a:t>, Mary Ellen. </a:t>
            </a:r>
            <a:r>
              <a:rPr lang="en-US" i="1" dirty="0">
                <a:latin typeface="Myriad Pro"/>
              </a:rPr>
              <a:t>Writing and Developing Your College Textbook: A Comprehensive Guide to Textbook Authorship and Higher Education Publication</a:t>
            </a:r>
            <a:r>
              <a:rPr lang="en-US" dirty="0">
                <a:latin typeface="Myriad Pro"/>
              </a:rPr>
              <a:t>. 2nd ed. </a:t>
            </a:r>
            <a:r>
              <a:rPr lang="en-US" dirty="0" err="1">
                <a:latin typeface="Myriad Pro"/>
              </a:rPr>
              <a:t>N.p</a:t>
            </a:r>
            <a:r>
              <a:rPr lang="en-US" dirty="0">
                <a:latin typeface="Myriad Pro"/>
              </a:rPr>
              <a:t>.: Atlantic Path, 2008. Print.</a:t>
            </a:r>
          </a:p>
          <a:p>
            <a:pPr>
              <a:lnSpc>
                <a:spcPct val="140000"/>
              </a:lnSpc>
            </a:pPr>
            <a:r>
              <a:rPr lang="en-US" dirty="0">
                <a:latin typeface="Myriad Pro"/>
              </a:rPr>
              <a:t>Silverman, Franklin H. </a:t>
            </a:r>
            <a:r>
              <a:rPr lang="en-US" i="1" dirty="0">
                <a:latin typeface="Myriad Pro"/>
              </a:rPr>
              <a:t>Self-Publishing Textbooks and Instructional Materials: A Practical Guide to Successful - And Respectable - Self-Publishing</a:t>
            </a:r>
            <a:r>
              <a:rPr lang="en-US" dirty="0">
                <a:latin typeface="Myriad Pro"/>
              </a:rPr>
              <a:t>. Gloucester, MA: Atlantic Path Pub., 2004. Print.</a:t>
            </a:r>
          </a:p>
          <a:p>
            <a:pPr marL="0" indent="0">
              <a:buNone/>
            </a:pPr>
            <a:endParaRPr lang="en-US" dirty="0"/>
          </a:p>
        </p:txBody>
      </p:sp>
      <p:sp>
        <p:nvSpPr>
          <p:cNvPr id="4" name="Content Placeholder 3"/>
          <p:cNvSpPr>
            <a:spLocks noGrp="1"/>
          </p:cNvSpPr>
          <p:nvPr>
            <p:ph sz="quarter" idx="14"/>
          </p:nvPr>
        </p:nvSpPr>
        <p:spPr/>
        <p:txBody>
          <a:bodyPr>
            <a:normAutofit/>
          </a:bodyPr>
          <a:lstStyle/>
          <a:p>
            <a:r>
              <a:rPr lang="en-US" sz="1400" dirty="0">
                <a:latin typeface="Myriad Pro"/>
              </a:rPr>
              <a:t>Rich, Jason. </a:t>
            </a:r>
            <a:r>
              <a:rPr lang="en-US" sz="1400" i="1" dirty="0">
                <a:latin typeface="Myriad Pro"/>
              </a:rPr>
              <a:t>Self-Publishing for Dummies</a:t>
            </a:r>
            <a:r>
              <a:rPr lang="en-US" sz="1400" dirty="0">
                <a:latin typeface="Myriad Pro"/>
              </a:rPr>
              <a:t>. Hoboken, N.J: Wiley Pub., 2006. Print. </a:t>
            </a:r>
          </a:p>
          <a:p>
            <a:pPr>
              <a:lnSpc>
                <a:spcPct val="140000"/>
              </a:lnSpc>
            </a:pPr>
            <a:r>
              <a:rPr lang="en-US" sz="1400" dirty="0" smtClean="0">
                <a:latin typeface="Myriad Pro"/>
              </a:rPr>
              <a:t>Eltjam.com </a:t>
            </a:r>
          </a:p>
          <a:p>
            <a:pPr>
              <a:lnSpc>
                <a:spcPct val="140000"/>
              </a:lnSpc>
            </a:pPr>
            <a:r>
              <a:rPr lang="en-US" sz="1400" dirty="0" smtClean="0">
                <a:latin typeface="Myriad Pro"/>
              </a:rPr>
              <a:t>Eltteacher2writer.co.uk </a:t>
            </a:r>
          </a:p>
          <a:p>
            <a:pPr>
              <a:lnSpc>
                <a:spcPct val="140000"/>
              </a:lnSpc>
            </a:pPr>
            <a:r>
              <a:rPr lang="en-US" sz="1400" dirty="0" smtClean="0">
                <a:latin typeface="Myriad Pro"/>
              </a:rPr>
              <a:t>TeachersPayTeachers.com</a:t>
            </a:r>
            <a:endParaRPr lang="en-US" sz="1400" dirty="0">
              <a:latin typeface="Myriad Pro"/>
            </a:endParaRPr>
          </a:p>
          <a:p>
            <a:pPr>
              <a:lnSpc>
                <a:spcPct val="140000"/>
              </a:lnSpc>
            </a:pPr>
            <a:r>
              <a:rPr lang="en-US" sz="1400" dirty="0" smtClean="0">
                <a:latin typeface="Myriad Pro"/>
              </a:rPr>
              <a:t>DollarPhotoClub.com</a:t>
            </a:r>
          </a:p>
          <a:p>
            <a:pPr>
              <a:lnSpc>
                <a:spcPct val="140000"/>
              </a:lnSpc>
            </a:pPr>
            <a:r>
              <a:rPr lang="en-US" sz="1400" dirty="0" smtClean="0">
                <a:latin typeface="Myriad Pro"/>
              </a:rPr>
              <a:t>Conversations and  interviews  with </a:t>
            </a:r>
            <a:r>
              <a:rPr lang="en-US" sz="1400" dirty="0">
                <a:latin typeface="Myriad Pro"/>
              </a:rPr>
              <a:t>Barry Griner</a:t>
            </a:r>
            <a:r>
              <a:rPr lang="en-US" sz="1400" dirty="0" smtClean="0">
                <a:latin typeface="Myriad Pro"/>
              </a:rPr>
              <a:t>, James Polk, Julie Kirkpatrick, Mark Treston, Richard Jones, Nina Kang, Katherine C. Guevara, Jim Valentine, &amp; Brent Warner</a:t>
            </a:r>
          </a:p>
          <a:p>
            <a:pPr>
              <a:lnSpc>
                <a:spcPct val="140000"/>
              </a:lnSpc>
            </a:pPr>
            <a:endParaRPr lang="en-US" sz="1400" dirty="0" smtClean="0">
              <a:latin typeface="Myriad Pro"/>
            </a:endParaRPr>
          </a:p>
        </p:txBody>
      </p:sp>
      <p:sp>
        <p:nvSpPr>
          <p:cNvPr id="8" name="Slide Number Placeholder 7"/>
          <p:cNvSpPr>
            <a:spLocks noGrp="1"/>
          </p:cNvSpPr>
          <p:nvPr>
            <p:ph type="sldNum" sz="quarter" idx="12"/>
          </p:nvPr>
        </p:nvSpPr>
        <p:spPr/>
        <p:txBody>
          <a:bodyPr/>
          <a:lstStyle/>
          <a:p>
            <a:fld id="{7FD6AEA5-7A1C-BA48-886D-161F3D0C3F54}" type="slidenum">
              <a:rPr lang="en-US" smtClean="0"/>
              <a:t>23</a:t>
            </a:fld>
            <a:endParaRPr lang="en-US"/>
          </a:p>
        </p:txBody>
      </p:sp>
      <p:sp>
        <p:nvSpPr>
          <p:cNvPr id="5" name="Footer Placeholder 4"/>
          <p:cNvSpPr>
            <a:spLocks noGrp="1"/>
          </p:cNvSpPr>
          <p:nvPr>
            <p:ph type="ftr" sz="quarter" idx="11"/>
          </p:nvPr>
        </p:nvSpPr>
        <p:spPr/>
        <p:txBody>
          <a:bodyPr/>
          <a:lstStyle/>
          <a:p>
            <a:r>
              <a:rPr lang="en-US" smtClean="0"/>
              <a:t>Are ELT Publishers and ESOL Teachers on the Same Page?  MWIS Panel - TESOL 2016 </a:t>
            </a:r>
            <a:endParaRPr lang="en-US" dirty="0"/>
          </a:p>
        </p:txBody>
      </p:sp>
    </p:spTree>
    <p:extLst>
      <p:ext uri="{BB962C8B-B14F-4D97-AF65-F5344CB8AC3E}">
        <p14:creationId xmlns:p14="http://schemas.microsoft.com/office/powerpoint/2010/main" val="2067475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246632"/>
            <a:ext cx="10363200" cy="1780108"/>
          </a:xfrm>
        </p:spPr>
        <p:txBody>
          <a:bodyPr>
            <a:normAutofit/>
          </a:bodyPr>
          <a:lstStyle/>
          <a:p>
            <a:pPr algn="l"/>
            <a:r>
              <a:rPr lang="en-US" sz="4800" dirty="0" smtClean="0">
                <a:latin typeface="Caslon 540" pitchFamily="18" charset="0"/>
              </a:rPr>
              <a:t>           Thank you!</a:t>
            </a:r>
            <a:endParaRPr lang="en-US" sz="4800" dirty="0">
              <a:latin typeface="Caslon 540" pitchFamily="18" charset="0"/>
            </a:endParaRPr>
          </a:p>
        </p:txBody>
      </p:sp>
      <p:sp>
        <p:nvSpPr>
          <p:cNvPr id="7" name="Subtitle 6"/>
          <p:cNvSpPr>
            <a:spLocks noGrp="1"/>
          </p:cNvSpPr>
          <p:nvPr>
            <p:ph type="subTitle" idx="1"/>
          </p:nvPr>
        </p:nvSpPr>
        <p:spPr>
          <a:xfrm>
            <a:off x="1975104" y="3556001"/>
            <a:ext cx="8534400" cy="1473200"/>
          </a:xfrm>
        </p:spPr>
        <p:txBody>
          <a:bodyPr>
            <a:normAutofit/>
          </a:bodyPr>
          <a:lstStyle/>
          <a:p>
            <a:pPr algn="l"/>
            <a:r>
              <a:rPr lang="en-US" sz="2400" dirty="0" smtClean="0">
                <a:latin typeface="Myriad Pro"/>
              </a:rPr>
              <a:t>Questions? Comments?</a:t>
            </a:r>
          </a:p>
          <a:p>
            <a:pPr algn="l"/>
            <a:r>
              <a:rPr lang="en-US" dirty="0">
                <a:latin typeface="Myriad Pro"/>
              </a:rPr>
              <a:t>Contact </a:t>
            </a:r>
            <a:r>
              <a:rPr lang="en-US" dirty="0">
                <a:latin typeface="Myriad Pro"/>
                <a:hlinkClick r:id="rId2"/>
              </a:rPr>
              <a:t>ericroth@usc.edu</a:t>
            </a:r>
            <a:endParaRPr lang="en-US" dirty="0">
              <a:latin typeface="Myriad Pro"/>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1617" y="1847000"/>
            <a:ext cx="3338947" cy="3938155"/>
          </a:xfrm>
          <a:prstGeom prst="rect">
            <a:avLst/>
          </a:prstGeom>
        </p:spPr>
      </p:pic>
    </p:spTree>
    <p:extLst>
      <p:ext uri="{BB962C8B-B14F-4D97-AF65-F5344CB8AC3E}">
        <p14:creationId xmlns:p14="http://schemas.microsoft.com/office/powerpoint/2010/main" val="1661546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Who decides? </a:t>
            </a:r>
          </a:p>
          <a:p>
            <a:r>
              <a:rPr lang="en-US" dirty="0" smtClean="0"/>
              <a:t>Education departments – school boards</a:t>
            </a:r>
          </a:p>
          <a:p>
            <a:r>
              <a:rPr lang="en-US" dirty="0" smtClean="0"/>
              <a:t>Textbook publishers</a:t>
            </a:r>
          </a:p>
          <a:p>
            <a:r>
              <a:rPr lang="en-US" dirty="0" smtClean="0"/>
              <a:t>Principals </a:t>
            </a:r>
          </a:p>
          <a:p>
            <a:r>
              <a:rPr lang="en-US" dirty="0" smtClean="0"/>
              <a:t>Department heads</a:t>
            </a:r>
          </a:p>
          <a:p>
            <a:r>
              <a:rPr lang="en-US" dirty="0" smtClean="0"/>
              <a:t>Faculty committees</a:t>
            </a:r>
          </a:p>
          <a:p>
            <a:r>
              <a:rPr lang="en-US" dirty="0" smtClean="0"/>
              <a:t>Classroom teachers </a:t>
            </a:r>
          </a:p>
          <a:p>
            <a:endParaRPr lang="en-US" dirty="0" smtClean="0"/>
          </a:p>
          <a:p>
            <a:endParaRPr lang="en-US" dirty="0"/>
          </a:p>
        </p:txBody>
      </p:sp>
      <p:sp>
        <p:nvSpPr>
          <p:cNvPr id="2" name="Title 1"/>
          <p:cNvSpPr>
            <a:spLocks noGrp="1"/>
          </p:cNvSpPr>
          <p:nvPr>
            <p:ph type="title"/>
          </p:nvPr>
        </p:nvSpPr>
        <p:spPr/>
        <p:txBody>
          <a:bodyPr/>
          <a:lstStyle/>
          <a:p>
            <a:pPr algn="l"/>
            <a:r>
              <a:rPr lang="en-US" dirty="0" smtClean="0">
                <a:latin typeface="Caslon 540" pitchFamily="18" charset="0"/>
              </a:rPr>
              <a:t>Textbook Selection Issues</a:t>
            </a:r>
            <a:endParaRPr lang="en-US" dirty="0">
              <a:latin typeface="Caslon 540" pitchFamily="18" charset="0"/>
            </a:endParaRPr>
          </a:p>
        </p:txBody>
      </p:sp>
      <p:sp>
        <p:nvSpPr>
          <p:cNvPr id="4" name="Footer Placeholder 3"/>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03673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Rational decision</a:t>
            </a:r>
          </a:p>
          <a:p>
            <a:r>
              <a:rPr lang="en-US" dirty="0" smtClean="0"/>
              <a:t>Consistent standards</a:t>
            </a:r>
          </a:p>
          <a:p>
            <a:r>
              <a:rPr lang="en-US" dirty="0" smtClean="0"/>
              <a:t>Rich literature in ESOL</a:t>
            </a:r>
          </a:p>
          <a:p>
            <a:r>
              <a:rPr lang="en-US" dirty="0" smtClean="0"/>
              <a:t>Implement education reforms </a:t>
            </a:r>
          </a:p>
          <a:p>
            <a:r>
              <a:rPr lang="en-US" dirty="0" smtClean="0"/>
              <a:t>ALI has discussed for three years </a:t>
            </a:r>
          </a:p>
          <a:p>
            <a:pPr lvl="1">
              <a:buFont typeface="Wingdings" panose="05000000000000000000" pitchFamily="2" charset="2"/>
              <a:buChar char="§"/>
            </a:pPr>
            <a:r>
              <a:rPr lang="en-US" dirty="0" smtClean="0"/>
              <a:t>Program </a:t>
            </a:r>
          </a:p>
          <a:p>
            <a:pPr lvl="1">
              <a:buFont typeface="Wingdings" panose="05000000000000000000" pitchFamily="2" charset="2"/>
              <a:buChar char="§"/>
            </a:pPr>
            <a:r>
              <a:rPr lang="en-US" dirty="0" smtClean="0"/>
              <a:t>Course level</a:t>
            </a:r>
          </a:p>
          <a:p>
            <a:endParaRPr lang="en-US" dirty="0" smtClean="0"/>
          </a:p>
          <a:p>
            <a:endParaRPr lang="en-US" dirty="0"/>
          </a:p>
        </p:txBody>
      </p:sp>
      <p:sp>
        <p:nvSpPr>
          <p:cNvPr id="2" name="Title 1"/>
          <p:cNvSpPr>
            <a:spLocks noGrp="1"/>
          </p:cNvSpPr>
          <p:nvPr>
            <p:ph type="title"/>
          </p:nvPr>
        </p:nvSpPr>
        <p:spPr/>
        <p:txBody>
          <a:bodyPr/>
          <a:lstStyle/>
          <a:p>
            <a:pPr algn="l"/>
            <a:r>
              <a:rPr lang="en-US" dirty="0" smtClean="0">
                <a:latin typeface="Caslon 540" pitchFamily="18" charset="0"/>
              </a:rPr>
              <a:t>The Appeal of Checklists </a:t>
            </a:r>
            <a:endParaRPr lang="en-US" dirty="0">
              <a:latin typeface="Caslon 540" pitchFamily="18" charset="0"/>
            </a:endParaRPr>
          </a:p>
        </p:txBody>
      </p:sp>
      <p:sp>
        <p:nvSpPr>
          <p:cNvPr id="4" name="Footer Placeholder 3"/>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244993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Cool Cover</a:t>
            </a:r>
          </a:p>
          <a:p>
            <a:r>
              <a:rPr lang="en-US" dirty="0" smtClean="0"/>
              <a:t>Inertia </a:t>
            </a:r>
          </a:p>
          <a:p>
            <a:r>
              <a:rPr lang="en-US" dirty="0" smtClean="0"/>
              <a:t>Published in 2015 and 2016</a:t>
            </a:r>
          </a:p>
          <a:p>
            <a:r>
              <a:rPr lang="en-US" dirty="0" smtClean="0"/>
              <a:t>Available </a:t>
            </a:r>
          </a:p>
          <a:p>
            <a:r>
              <a:rPr lang="en-US" dirty="0" smtClean="0"/>
              <a:t>Good enough</a:t>
            </a:r>
          </a:p>
          <a:p>
            <a:pPr marL="301943" lvl="1" indent="0">
              <a:buNone/>
            </a:pPr>
            <a:endParaRPr lang="en-US" dirty="0" smtClean="0"/>
          </a:p>
          <a:p>
            <a:endParaRPr lang="en-US" dirty="0" smtClean="0"/>
          </a:p>
          <a:p>
            <a:endParaRPr lang="en-US" dirty="0"/>
          </a:p>
        </p:txBody>
      </p:sp>
      <p:sp>
        <p:nvSpPr>
          <p:cNvPr id="2" name="Title 1"/>
          <p:cNvSpPr>
            <a:spLocks noGrp="1"/>
          </p:cNvSpPr>
          <p:nvPr>
            <p:ph type="title"/>
          </p:nvPr>
        </p:nvSpPr>
        <p:spPr/>
        <p:txBody>
          <a:bodyPr/>
          <a:lstStyle/>
          <a:p>
            <a:pPr algn="l"/>
            <a:r>
              <a:rPr lang="en-US" dirty="0" smtClean="0">
                <a:latin typeface="Caslon 540" pitchFamily="18" charset="0"/>
              </a:rPr>
              <a:t>Problematic Ways to Select Textbooks </a:t>
            </a:r>
            <a:endParaRPr lang="en-US" dirty="0">
              <a:latin typeface="Caslon 540" pitchFamily="18" charset="0"/>
            </a:endParaRPr>
          </a:p>
        </p:txBody>
      </p:sp>
      <p:sp>
        <p:nvSpPr>
          <p:cNvPr id="4" name="Footer Placeholder 3"/>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551165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771" y="495825"/>
            <a:ext cx="12192000" cy="646331"/>
          </a:xfrm>
          <a:prstGeom prst="rect">
            <a:avLst/>
          </a:prstGeom>
        </p:spPr>
        <p:txBody>
          <a:bodyPr wrap="square">
            <a:spAutoFit/>
          </a:bodyPr>
          <a:lstStyle/>
          <a:p>
            <a:r>
              <a:rPr lang="en-US" sz="3600" b="1" dirty="0" smtClean="0">
                <a:effectLst>
                  <a:outerShdw blurRad="50800" dist="76200" dir="2700000" algn="tl" rotWithShape="0">
                    <a:prstClr val="black">
                      <a:alpha val="90000"/>
                    </a:prstClr>
                  </a:outerShdw>
                </a:effectLst>
              </a:rPr>
              <a:t>  </a:t>
            </a:r>
            <a:endParaRPr lang="en-US" sz="3600" b="1" dirty="0">
              <a:effectLst>
                <a:outerShdw blurRad="50800" dist="76200" dir="2700000" algn="tl" rotWithShape="0">
                  <a:prstClr val="black">
                    <a:alpha val="90000"/>
                  </a:prstClr>
                </a:outerShdw>
              </a:effectLs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6654" b="7233"/>
          <a:stretch/>
        </p:blipFill>
        <p:spPr>
          <a:xfrm>
            <a:off x="970642" y="1290746"/>
            <a:ext cx="10584288" cy="5219834"/>
          </a:xfrm>
          <a:prstGeom prst="rect">
            <a:avLst/>
          </a:prstGeom>
        </p:spPr>
      </p:pic>
      <p:sp>
        <p:nvSpPr>
          <p:cNvPr id="6" name="Rectangle 5"/>
          <p:cNvSpPr/>
          <p:nvPr/>
        </p:nvSpPr>
        <p:spPr>
          <a:xfrm>
            <a:off x="274320" y="124886"/>
            <a:ext cx="11670030" cy="1165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slon 540" pitchFamily="18" charset="0"/>
              </a:rPr>
              <a:t>THE TEXTBOOK ADOPTION DECISION (FOR </a:t>
            </a:r>
          </a:p>
          <a:p>
            <a:pPr algn="ctr"/>
            <a:r>
              <a:rPr lang="en-US" sz="2400" b="1" dirty="0">
                <a:solidFill>
                  <a:schemeClr val="bg1"/>
                </a:solidFill>
                <a:latin typeface="Caslon 540" pitchFamily="18" charset="0"/>
              </a:rPr>
              <a:t>REGULARLY USED TEXTS) IS MADE BY…</a:t>
            </a:r>
          </a:p>
        </p:txBody>
      </p:sp>
      <p:sp>
        <p:nvSpPr>
          <p:cNvPr id="11" name="TextBox 10"/>
          <p:cNvSpPr txBox="1"/>
          <p:nvPr/>
        </p:nvSpPr>
        <p:spPr>
          <a:xfrm>
            <a:off x="7820275" y="1303910"/>
            <a:ext cx="4125430" cy="461665"/>
          </a:xfrm>
          <a:prstGeom prst="rect">
            <a:avLst/>
          </a:prstGeom>
          <a:solidFill>
            <a:schemeClr val="bg1"/>
          </a:solidFill>
        </p:spPr>
        <p:txBody>
          <a:bodyPr wrap="square" rtlCol="0">
            <a:spAutoFit/>
          </a:bodyPr>
          <a:lstStyle/>
          <a:p>
            <a:r>
              <a:rPr lang="en-US" sz="2400" b="1" dirty="0" smtClean="0"/>
              <a:t>35 TEACHERS RESPONSES</a:t>
            </a:r>
            <a:endParaRPr lang="en-US" sz="2400" b="1" dirty="0"/>
          </a:p>
        </p:txBody>
      </p:sp>
      <p:sp>
        <p:nvSpPr>
          <p:cNvPr id="2" name="Footer Placeholder 1"/>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256711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771" y="495825"/>
            <a:ext cx="12192000" cy="646331"/>
          </a:xfrm>
          <a:prstGeom prst="rect">
            <a:avLst/>
          </a:prstGeom>
        </p:spPr>
        <p:txBody>
          <a:bodyPr wrap="square">
            <a:spAutoFit/>
          </a:bodyPr>
          <a:lstStyle/>
          <a:p>
            <a:r>
              <a:rPr lang="en-US" sz="3600" b="1" dirty="0" smtClean="0">
                <a:effectLst>
                  <a:outerShdw blurRad="50800" dist="76200" dir="2700000" algn="tl" rotWithShape="0">
                    <a:prstClr val="black">
                      <a:alpha val="90000"/>
                    </a:prstClr>
                  </a:outerShdw>
                </a:effectLst>
              </a:rPr>
              <a:t>  </a:t>
            </a:r>
            <a:endParaRPr lang="en-US" sz="3600" b="1" dirty="0">
              <a:effectLst>
                <a:outerShdw blurRad="50800" dist="76200" dir="2700000" algn="tl" rotWithShape="0">
                  <a:prstClr val="black">
                    <a:alpha val="90000"/>
                  </a:prstClr>
                </a:outerShdw>
              </a:effectLst>
            </a:endParaRPr>
          </a:p>
        </p:txBody>
      </p:sp>
      <p:sp>
        <p:nvSpPr>
          <p:cNvPr id="6" name="Rectangle 5"/>
          <p:cNvSpPr/>
          <p:nvPr/>
        </p:nvSpPr>
        <p:spPr>
          <a:xfrm>
            <a:off x="261257" y="114300"/>
            <a:ext cx="11697195" cy="1027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aslon 540" pitchFamily="18" charset="0"/>
              </a:rPr>
              <a:t>THE TEXTBOOK ADOPTION DECISION (FOR </a:t>
            </a:r>
          </a:p>
          <a:p>
            <a:pPr algn="ctr"/>
            <a:r>
              <a:rPr lang="en-US" sz="2400" b="1" dirty="0" smtClean="0">
                <a:solidFill>
                  <a:schemeClr val="bg1"/>
                </a:solidFill>
                <a:latin typeface="Caslon 540" pitchFamily="18" charset="0"/>
              </a:rPr>
              <a:t>REGULARLY USED TEXTS) IS MADE BY…</a:t>
            </a:r>
            <a:endParaRPr lang="en-US" sz="2400" b="1" dirty="0">
              <a:solidFill>
                <a:schemeClr val="bg1"/>
              </a:solidFill>
              <a:latin typeface="Caslon 540" pitchFamily="18" charset="0"/>
            </a:endParaRPr>
          </a:p>
        </p:txBody>
      </p:sp>
      <p:sp>
        <p:nvSpPr>
          <p:cNvPr id="5" name="TextBox 4"/>
          <p:cNvSpPr txBox="1"/>
          <p:nvPr/>
        </p:nvSpPr>
        <p:spPr>
          <a:xfrm>
            <a:off x="2955471" y="6099772"/>
            <a:ext cx="7668730" cy="461665"/>
          </a:xfrm>
          <a:prstGeom prst="rect">
            <a:avLst/>
          </a:prstGeom>
          <a:solidFill>
            <a:schemeClr val="bg1"/>
          </a:solidFill>
        </p:spPr>
        <p:txBody>
          <a:bodyPr wrap="square" rtlCol="0">
            <a:spAutoFit/>
          </a:bodyPr>
          <a:lstStyle/>
          <a:p>
            <a:r>
              <a:rPr lang="en-US" sz="2400" b="1" dirty="0" smtClean="0"/>
              <a:t>9 COORDINATORS &amp; OTHERS RESPONSES</a:t>
            </a:r>
            <a:endParaRPr lang="en-US" sz="2400" b="1"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7073" b="8821"/>
          <a:stretch/>
        </p:blipFill>
        <p:spPr>
          <a:xfrm>
            <a:off x="1699856" y="1263290"/>
            <a:ext cx="9125859" cy="4830608"/>
          </a:xfrm>
          <a:prstGeom prst="rect">
            <a:avLst/>
          </a:prstGeom>
        </p:spPr>
      </p:pic>
      <p:sp>
        <p:nvSpPr>
          <p:cNvPr id="4" name="Rectangle 3"/>
          <p:cNvSpPr/>
          <p:nvPr/>
        </p:nvSpPr>
        <p:spPr>
          <a:xfrm>
            <a:off x="8066315" y="1518558"/>
            <a:ext cx="2563458" cy="101237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Myriad Pro"/>
              </a:rPr>
              <a:t>NOTE: OPTION OF INDIVIDUAL TEACHER NOT SELECTED</a:t>
            </a:r>
            <a:endParaRPr lang="en-US" sz="1600" b="1" dirty="0">
              <a:solidFill>
                <a:schemeClr val="bg1"/>
              </a:solidFill>
              <a:latin typeface="Myriad Pro"/>
            </a:endParaRPr>
          </a:p>
        </p:txBody>
      </p:sp>
      <p:sp>
        <p:nvSpPr>
          <p:cNvPr id="3" name="Footer Placeholder 2"/>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774570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857500" y="2457268"/>
            <a:ext cx="5861957" cy="4097914"/>
            <a:chOff x="1420586" y="2418443"/>
            <a:chExt cx="6140450" cy="429260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7912"/>
            <a:stretch/>
          </p:blipFill>
          <p:spPr>
            <a:xfrm>
              <a:off x="1420586" y="2418443"/>
              <a:ext cx="6140450" cy="4292600"/>
            </a:xfrm>
            <a:prstGeom prst="rect">
              <a:avLst/>
            </a:prstGeom>
          </p:spPr>
        </p:pic>
        <p:sp>
          <p:nvSpPr>
            <p:cNvPr id="10" name="TextBox 9"/>
            <p:cNvSpPr txBox="1"/>
            <p:nvPr/>
          </p:nvSpPr>
          <p:spPr>
            <a:xfrm>
              <a:off x="3445329" y="3052502"/>
              <a:ext cx="375557" cy="376498"/>
            </a:xfrm>
            <a:prstGeom prst="rect">
              <a:avLst/>
            </a:prstGeom>
            <a:solidFill>
              <a:schemeClr val="tx1">
                <a:lumMod val="95000"/>
              </a:schemeClr>
            </a:solidFill>
          </p:spPr>
          <p:txBody>
            <a:bodyPr wrap="square" rtlCol="0">
              <a:spAutoFit/>
            </a:bodyPr>
            <a:lstStyle/>
            <a:p>
              <a:r>
                <a:rPr lang="en-US" b="1" dirty="0" smtClean="0">
                  <a:solidFill>
                    <a:schemeClr val="bg1"/>
                  </a:solidFill>
                </a:rPr>
                <a:t>7</a:t>
              </a:r>
              <a:endParaRPr lang="en-US" b="1" dirty="0">
                <a:solidFill>
                  <a:schemeClr val="bg1"/>
                </a:solidFill>
              </a:endParaRPr>
            </a:p>
          </p:txBody>
        </p:sp>
        <p:sp>
          <p:nvSpPr>
            <p:cNvPr id="11" name="TextBox 10"/>
            <p:cNvSpPr txBox="1"/>
            <p:nvPr/>
          </p:nvSpPr>
          <p:spPr>
            <a:xfrm>
              <a:off x="4176899" y="5050031"/>
              <a:ext cx="509401" cy="369332"/>
            </a:xfrm>
            <a:prstGeom prst="rect">
              <a:avLst/>
            </a:prstGeom>
            <a:solidFill>
              <a:schemeClr val="tx1">
                <a:lumMod val="95000"/>
              </a:schemeClr>
            </a:solidFill>
          </p:spPr>
          <p:txBody>
            <a:bodyPr wrap="square" rtlCol="0">
              <a:spAutoFit/>
            </a:bodyPr>
            <a:lstStyle/>
            <a:p>
              <a:r>
                <a:rPr lang="en-US" b="1" dirty="0" smtClean="0">
                  <a:solidFill>
                    <a:schemeClr val="bg1"/>
                  </a:solidFill>
                </a:rPr>
                <a:t>10</a:t>
              </a:r>
              <a:endParaRPr lang="en-US" b="1" dirty="0">
                <a:solidFill>
                  <a:schemeClr val="bg1"/>
                </a:solidFill>
              </a:endParaRPr>
            </a:p>
          </p:txBody>
        </p:sp>
        <p:sp>
          <p:nvSpPr>
            <p:cNvPr id="12" name="TextBox 11"/>
            <p:cNvSpPr txBox="1"/>
            <p:nvPr/>
          </p:nvSpPr>
          <p:spPr>
            <a:xfrm>
              <a:off x="6787244" y="4043102"/>
              <a:ext cx="495299" cy="369332"/>
            </a:xfrm>
            <a:prstGeom prst="rect">
              <a:avLst/>
            </a:prstGeom>
            <a:solidFill>
              <a:schemeClr val="tx1">
                <a:lumMod val="95000"/>
              </a:schemeClr>
            </a:solidFill>
          </p:spPr>
          <p:txBody>
            <a:bodyPr wrap="square" rtlCol="0">
              <a:spAutoFit/>
            </a:bodyPr>
            <a:lstStyle/>
            <a:p>
              <a:r>
                <a:rPr lang="en-US" b="1" dirty="0" smtClean="0">
                  <a:solidFill>
                    <a:schemeClr val="bg1"/>
                  </a:solidFill>
                </a:rPr>
                <a:t>21</a:t>
              </a:r>
              <a:endParaRPr lang="en-US" b="1" dirty="0">
                <a:solidFill>
                  <a:schemeClr val="bg1"/>
                </a:solidFill>
              </a:endParaRPr>
            </a:p>
          </p:txBody>
        </p:sp>
        <p:sp>
          <p:nvSpPr>
            <p:cNvPr id="13" name="TextBox 12"/>
            <p:cNvSpPr txBox="1"/>
            <p:nvPr/>
          </p:nvSpPr>
          <p:spPr>
            <a:xfrm>
              <a:off x="2500500" y="6067845"/>
              <a:ext cx="509401" cy="369332"/>
            </a:xfrm>
            <a:prstGeom prst="rect">
              <a:avLst/>
            </a:prstGeom>
            <a:solidFill>
              <a:schemeClr val="tx1">
                <a:lumMod val="95000"/>
              </a:schemeClr>
            </a:solidFill>
          </p:spPr>
          <p:txBody>
            <a:bodyPr wrap="square" rtlCol="0">
              <a:spAutoFit/>
            </a:bodyPr>
            <a:lstStyle/>
            <a:p>
              <a:r>
                <a:rPr lang="en-US" b="1" dirty="0" smtClean="0">
                  <a:solidFill>
                    <a:schemeClr val="bg1"/>
                  </a:solidFill>
                </a:rPr>
                <a:t>6</a:t>
              </a:r>
              <a:endParaRPr lang="en-US" b="1" dirty="0">
                <a:solidFill>
                  <a:schemeClr val="bg1"/>
                </a:solidFill>
              </a:endParaRPr>
            </a:p>
          </p:txBody>
        </p:sp>
      </p:grpSp>
      <p:sp>
        <p:nvSpPr>
          <p:cNvPr id="15" name="TextBox 14"/>
          <p:cNvSpPr txBox="1"/>
          <p:nvPr/>
        </p:nvSpPr>
        <p:spPr>
          <a:xfrm>
            <a:off x="1584985" y="2761826"/>
            <a:ext cx="1730269" cy="3847207"/>
          </a:xfrm>
          <a:prstGeom prst="rect">
            <a:avLst/>
          </a:prstGeom>
          <a:noFill/>
        </p:spPr>
        <p:txBody>
          <a:bodyPr wrap="square" rtlCol="0">
            <a:spAutoFit/>
          </a:bodyPr>
          <a:lstStyle/>
          <a:p>
            <a:r>
              <a:rPr lang="en-US" sz="2800" b="1" dirty="0" smtClean="0"/>
              <a:t>None</a:t>
            </a:r>
          </a:p>
          <a:p>
            <a:endParaRPr lang="en-US" sz="2800" b="1" dirty="0" smtClean="0"/>
          </a:p>
          <a:p>
            <a:endParaRPr lang="en-US" sz="1000" b="1" dirty="0" smtClean="0"/>
          </a:p>
          <a:p>
            <a:r>
              <a:rPr lang="en-US" sz="2800" b="1" dirty="0" smtClean="0"/>
              <a:t>1-3</a:t>
            </a:r>
          </a:p>
          <a:p>
            <a:endParaRPr lang="en-US" sz="1000" b="1" dirty="0"/>
          </a:p>
          <a:p>
            <a:endParaRPr lang="en-US" sz="2800" b="1" dirty="0" smtClean="0"/>
          </a:p>
          <a:p>
            <a:r>
              <a:rPr lang="en-US" sz="2800" b="1" dirty="0" smtClean="0"/>
              <a:t>4-6</a:t>
            </a:r>
          </a:p>
          <a:p>
            <a:endParaRPr lang="en-US" sz="2800" b="1" dirty="0" smtClean="0"/>
          </a:p>
          <a:p>
            <a:r>
              <a:rPr lang="en-US" sz="2800" b="1" dirty="0" smtClean="0"/>
              <a:t>More than 6</a:t>
            </a:r>
            <a:endParaRPr lang="en-US" sz="2800" b="1" dirty="0"/>
          </a:p>
        </p:txBody>
      </p:sp>
      <p:sp>
        <p:nvSpPr>
          <p:cNvPr id="4" name="Title 3"/>
          <p:cNvSpPr>
            <a:spLocks noGrp="1"/>
          </p:cNvSpPr>
          <p:nvPr>
            <p:ph type="title"/>
          </p:nvPr>
        </p:nvSpPr>
        <p:spPr/>
        <p:txBody>
          <a:bodyPr>
            <a:normAutofit/>
          </a:bodyPr>
          <a:lstStyle/>
          <a:p>
            <a:r>
              <a:rPr lang="en-US" sz="3600" dirty="0" smtClean="0">
                <a:latin typeface="Caslon 540" pitchFamily="18" charset="0"/>
              </a:rPr>
              <a:t>Number of Books Considered Before Selection</a:t>
            </a:r>
            <a:endParaRPr lang="en-US" sz="3600" dirty="0">
              <a:latin typeface="Caslon 540" pitchFamily="18" charset="0"/>
            </a:endParaRPr>
          </a:p>
        </p:txBody>
      </p:sp>
      <p:sp>
        <p:nvSpPr>
          <p:cNvPr id="2" name="Footer Placeholder 1"/>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626590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052653193"/>
              </p:ext>
            </p:extLst>
          </p:nvPr>
        </p:nvGraphicFramePr>
        <p:xfrm>
          <a:off x="3002789" y="2679084"/>
          <a:ext cx="5675086" cy="2103120"/>
        </p:xfrm>
        <a:graphic>
          <a:graphicData uri="http://schemas.openxmlformats.org/drawingml/2006/table">
            <a:tbl>
              <a:tblPr firstRow="1" bandRow="1">
                <a:tableStyleId>{00A15C55-8517-42AA-B614-E9B94910E393}</a:tableStyleId>
              </a:tblPr>
              <a:tblGrid>
                <a:gridCol w="2837543"/>
                <a:gridCol w="2837543"/>
              </a:tblGrid>
              <a:tr h="370840">
                <a:tc>
                  <a:txBody>
                    <a:bodyPr/>
                    <a:lstStyle/>
                    <a:p>
                      <a:r>
                        <a:rPr lang="en-US" sz="4000" b="1" dirty="0" smtClean="0">
                          <a:solidFill>
                            <a:schemeClr val="bg1"/>
                          </a:solidFill>
                        </a:rPr>
                        <a:t>YES</a:t>
                      </a:r>
                      <a:endParaRPr lang="en-US" sz="40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r>
                        <a:rPr lang="en-US" sz="4000" b="1" dirty="0" smtClean="0">
                          <a:solidFill>
                            <a:schemeClr val="bg1"/>
                          </a:solidFill>
                        </a:rPr>
                        <a:t>9</a:t>
                      </a:r>
                      <a:endParaRPr lang="en-US" sz="40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r>
              <a:tr h="370840">
                <a:tc>
                  <a:txBody>
                    <a:bodyPr/>
                    <a:lstStyle/>
                    <a:p>
                      <a:r>
                        <a:rPr lang="en-US" sz="4000" b="1" dirty="0" smtClean="0"/>
                        <a:t>NO</a:t>
                      </a:r>
                      <a:endParaRPr lang="en-US" sz="4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4000" b="1" dirty="0" smtClean="0">
                          <a:solidFill>
                            <a:schemeClr val="bg1"/>
                          </a:solidFill>
                        </a:rPr>
                        <a:t>24</a:t>
                      </a:r>
                      <a:endParaRPr lang="en-US" sz="40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370840">
                <a:tc>
                  <a:txBody>
                    <a:bodyPr/>
                    <a:lstStyle/>
                    <a:p>
                      <a:r>
                        <a:rPr lang="en-US" sz="4000" b="1" dirty="0" smtClean="0"/>
                        <a:t>NOT SURE</a:t>
                      </a:r>
                      <a:endParaRPr lang="en-US" sz="4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4000" b="1" dirty="0" smtClean="0">
                          <a:solidFill>
                            <a:schemeClr val="bg1"/>
                          </a:solidFill>
                        </a:rPr>
                        <a:t>11</a:t>
                      </a:r>
                      <a:endParaRPr lang="en-US" sz="40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sp>
        <p:nvSpPr>
          <p:cNvPr id="11" name="TextBox 10"/>
          <p:cNvSpPr txBox="1"/>
          <p:nvPr/>
        </p:nvSpPr>
        <p:spPr>
          <a:xfrm>
            <a:off x="3002789" y="5029196"/>
            <a:ext cx="5675086" cy="1200329"/>
          </a:xfrm>
          <a:prstGeom prst="rect">
            <a:avLst/>
          </a:prstGeom>
          <a:noFill/>
        </p:spPr>
        <p:txBody>
          <a:bodyPr wrap="square" rtlCol="0">
            <a:spAutoFit/>
          </a:bodyPr>
          <a:lstStyle/>
          <a:p>
            <a:pPr algn="ctr"/>
            <a:r>
              <a:rPr lang="en-US" sz="3600" b="1" dirty="0" smtClean="0">
                <a:latin typeface="Myriad Pro"/>
              </a:rPr>
              <a:t>WAS IT USEFUL?  </a:t>
            </a:r>
          </a:p>
          <a:p>
            <a:pPr algn="ctr"/>
            <a:r>
              <a:rPr lang="en-US" sz="3600" b="1" dirty="0" smtClean="0">
                <a:latin typeface="Myriad Pro"/>
              </a:rPr>
              <a:t>7 out of 17 said yes. </a:t>
            </a:r>
            <a:endParaRPr lang="en-US" sz="3600" b="1" dirty="0">
              <a:latin typeface="Myriad Pro"/>
            </a:endParaRPr>
          </a:p>
        </p:txBody>
      </p:sp>
      <p:sp>
        <p:nvSpPr>
          <p:cNvPr id="3" name="Title 2"/>
          <p:cNvSpPr>
            <a:spLocks noGrp="1"/>
          </p:cNvSpPr>
          <p:nvPr>
            <p:ph type="title"/>
          </p:nvPr>
        </p:nvSpPr>
        <p:spPr/>
        <p:txBody>
          <a:bodyPr/>
          <a:lstStyle/>
          <a:p>
            <a:r>
              <a:rPr lang="en-US" dirty="0" smtClean="0">
                <a:latin typeface="Caslon 540" pitchFamily="18" charset="0"/>
              </a:rPr>
              <a:t>Use of a Textbook Checklist</a:t>
            </a:r>
            <a:endParaRPr lang="en-US" dirty="0">
              <a:latin typeface="Caslon 540" pitchFamily="18" charset="0"/>
            </a:endParaRPr>
          </a:p>
        </p:txBody>
      </p:sp>
      <p:sp>
        <p:nvSpPr>
          <p:cNvPr id="2" name="Footer Placeholder 1"/>
          <p:cNvSpPr>
            <a:spLocks noGrp="1"/>
          </p:cNvSpPr>
          <p:nvPr>
            <p:ph type="ftr" sz="quarter" idx="11"/>
          </p:nvPr>
        </p:nvSpPr>
        <p:spPr/>
        <p:txBody>
          <a:bodyPr/>
          <a:lstStyle/>
          <a:p>
            <a:r>
              <a:rPr lang="en-US" smtClean="0"/>
              <a:t>Are ELT Publishers and ESOL Teachers on the Same Page?  MWIS Panel - TESOL 2016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9856577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933</TotalTime>
  <Words>1696</Words>
  <Application>Microsoft Macintosh PowerPoint</Application>
  <PresentationFormat>Custom</PresentationFormat>
  <Paragraphs>236</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Waveform</vt:lpstr>
      <vt:lpstr>MWIS Survey Results, USC Interviews, and ESOL Teachers As Niche Material Writers</vt:lpstr>
      <vt:lpstr>Personal Biases </vt:lpstr>
      <vt:lpstr>Textbook Selection Issues</vt:lpstr>
      <vt:lpstr>The Appeal of Checklists </vt:lpstr>
      <vt:lpstr>Problematic Ways to Select Textbooks </vt:lpstr>
      <vt:lpstr>PowerPoint Presentation</vt:lpstr>
      <vt:lpstr>PowerPoint Presentation</vt:lpstr>
      <vt:lpstr>Number of Books Considered Before Selection</vt:lpstr>
      <vt:lpstr>Use of a Textbook Checklist</vt:lpstr>
      <vt:lpstr>Problems with Checklists?  </vt:lpstr>
      <vt:lpstr>Making Checklists Work </vt:lpstr>
      <vt:lpstr>USC ALI Interviews </vt:lpstr>
      <vt:lpstr>Six Perspectives on Writing Textbooks</vt:lpstr>
      <vt:lpstr>Five Perspectives on Writing Textbooks</vt:lpstr>
      <vt:lpstr>Five Perspectives on Writing Textbooks</vt:lpstr>
      <vt:lpstr>Five Perspectives on Writing Textbooks</vt:lpstr>
      <vt:lpstr>Five Perspectives on Writing Textbooks</vt:lpstr>
      <vt:lpstr>Five Perspectives on Writing Textbooks</vt:lpstr>
      <vt:lpstr>My Story: Creating Materials  for an Advanced Conversation Class</vt:lpstr>
      <vt:lpstr>Why do it? </vt:lpstr>
      <vt:lpstr>Do your research as a self-publisher!</vt:lpstr>
      <vt:lpstr>“Success is going from failure to failure without losing enthusiasm.”       </vt:lpstr>
      <vt:lpstr>References</vt:lpstr>
      <vt:lpstr>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MWIS 2016 Pilot Textbook Use Survey</dc:title>
  <dc:creator>Jayme Adelson-Goldstein</dc:creator>
  <cp:lastModifiedBy>Eric Roth</cp:lastModifiedBy>
  <cp:revision>60</cp:revision>
  <dcterms:created xsi:type="dcterms:W3CDTF">2016-04-04T03:24:37Z</dcterms:created>
  <dcterms:modified xsi:type="dcterms:W3CDTF">2016-04-14T18:15:23Z</dcterms:modified>
</cp:coreProperties>
</file>